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9" r:id="rId5"/>
    <p:sldId id="278" r:id="rId6"/>
    <p:sldId id="285" r:id="rId7"/>
    <p:sldId id="257" r:id="rId8"/>
    <p:sldId id="312" r:id="rId9"/>
    <p:sldId id="313" r:id="rId10"/>
    <p:sldId id="378" r:id="rId11"/>
    <p:sldId id="379" r:id="rId12"/>
    <p:sldId id="380" r:id="rId13"/>
    <p:sldId id="382" r:id="rId14"/>
    <p:sldId id="383" r:id="rId15"/>
    <p:sldId id="282" r:id="rId16"/>
    <p:sldId id="284" r:id="rId17"/>
    <p:sldId id="385" r:id="rId18"/>
    <p:sldId id="384" r:id="rId19"/>
    <p:sldId id="386" r:id="rId20"/>
    <p:sldId id="261" r:id="rId21"/>
    <p:sldId id="381"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9BB"/>
    <a:srgbClr val="19B9BD"/>
    <a:srgbClr val="45AF54"/>
    <a:srgbClr val="4BAF5C"/>
    <a:srgbClr val="19B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snapToGrid="0" showGuides="1">
      <p:cViewPr varScale="1">
        <p:scale>
          <a:sx n="47" d="100"/>
          <a:sy n="47" d="100"/>
        </p:scale>
        <p:origin x="888"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3915C-6993-4F74-A592-63AAAA3A0AE3}" type="datetimeFigureOut">
              <a:rPr lang="de-CH" smtClean="0"/>
              <a:t>09.03.2023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9C7B3-5FA6-4F67-88D7-384690FDD199}" type="slidenum">
              <a:rPr lang="de-CH" smtClean="0"/>
              <a:t>‹Nr.›</a:t>
            </a:fld>
            <a:endParaRPr lang="de-CH"/>
          </a:p>
        </p:txBody>
      </p:sp>
    </p:spTree>
    <p:extLst>
      <p:ext uri="{BB962C8B-B14F-4D97-AF65-F5344CB8AC3E}">
        <p14:creationId xmlns:p14="http://schemas.microsoft.com/office/powerpoint/2010/main" val="243681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survey from 2020 shows that financial resources and infrastructure are only made available on a small scale at Swiss universities. </a:t>
            </a:r>
            <a:endParaRPr lang="de-CH" sz="12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7CB01-0AF3-47A0-9268-848F28D3175F}"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Kopfzeilenplatzhalt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a:ln>
                  <a:noFill/>
                </a:ln>
                <a:solidFill>
                  <a:prstClr val="black"/>
                </a:solidFill>
                <a:effectLst/>
                <a:uLnTx/>
                <a:uFillTx/>
                <a:latin typeface="Calibri"/>
                <a:ea typeface="+mn-ea"/>
                <a:cs typeface="+mn-cs"/>
              </a:rPr>
              <a:t>hans</a:t>
            </a:r>
          </a:p>
        </p:txBody>
      </p:sp>
    </p:spTree>
    <p:extLst>
      <p:ext uri="{BB962C8B-B14F-4D97-AF65-F5344CB8AC3E}">
        <p14:creationId xmlns:p14="http://schemas.microsoft.com/office/powerpoint/2010/main" val="323632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6B9F599-C7CA-4EFC-8695-EF08067B3173}" type="slidenum">
              <a:rPr lang="de-CH" smtClean="0"/>
              <a:t>11</a:t>
            </a:fld>
            <a:endParaRPr lang="de-CH"/>
          </a:p>
        </p:txBody>
      </p:sp>
    </p:spTree>
    <p:extLst>
      <p:ext uri="{BB962C8B-B14F-4D97-AF65-F5344CB8AC3E}">
        <p14:creationId xmlns:p14="http://schemas.microsoft.com/office/powerpoint/2010/main" val="311621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8ca2b02dfd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8ca2b02dfd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CH" dirty="0"/>
              <a:t>http://stable.demo.edu-sharing.net/edu-sharing/components/workspace?root=MY_FILES&amp;viewType=0&amp;mainnav=true</a:t>
            </a:r>
          </a:p>
          <a:p>
            <a:pPr marL="0" lvl="0" indent="0" algn="l" rtl="0">
              <a:spcBef>
                <a:spcPts val="0"/>
              </a:spcBef>
              <a:spcAft>
                <a:spcPts val="0"/>
              </a:spcAft>
              <a:buNone/>
            </a:pPr>
            <a:endParaRPr lang="de-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8ca2b02dfd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8ca2b02dfd_0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g8ca2b02dfd_0_5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de"/>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319C7B3-5FA6-4F67-88D7-384690FDD199}" type="slidenum">
              <a:rPr lang="de-CH" smtClean="0"/>
              <a:t>16</a:t>
            </a:fld>
            <a:endParaRPr lang="de-CH"/>
          </a:p>
        </p:txBody>
      </p:sp>
    </p:spTree>
    <p:extLst>
      <p:ext uri="{BB962C8B-B14F-4D97-AF65-F5344CB8AC3E}">
        <p14:creationId xmlns:p14="http://schemas.microsoft.com/office/powerpoint/2010/main" val="90649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1F3729-FB41-41FE-8222-A46DA02A6FBF}" type="slidenum">
              <a:rPr lang="de-DE" smtClean="0"/>
              <a:pPr/>
              <a:t>17</a:t>
            </a:fld>
            <a:endParaRPr lang="de-DE"/>
          </a:p>
        </p:txBody>
      </p:sp>
    </p:spTree>
    <p:extLst>
      <p:ext uri="{BB962C8B-B14F-4D97-AF65-F5344CB8AC3E}">
        <p14:creationId xmlns:p14="http://schemas.microsoft.com/office/powerpoint/2010/main" val="86577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7CB01-0AF3-47A0-9268-848F28D3175F}"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Kopfzeilenplatzhalt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a:ln>
                  <a:noFill/>
                </a:ln>
                <a:solidFill>
                  <a:prstClr val="black"/>
                </a:solidFill>
                <a:effectLst/>
                <a:uLnTx/>
                <a:uFillTx/>
                <a:latin typeface="Calibri"/>
                <a:ea typeface="+mn-ea"/>
                <a:cs typeface="+mn-cs"/>
              </a:rPr>
              <a:t>hans</a:t>
            </a:r>
          </a:p>
        </p:txBody>
      </p:sp>
    </p:spTree>
    <p:extLst>
      <p:ext uri="{BB962C8B-B14F-4D97-AF65-F5344CB8AC3E}">
        <p14:creationId xmlns:p14="http://schemas.microsoft.com/office/powerpoint/2010/main" val="99270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fld id="{66B9F599-C7CA-4EFC-8695-EF08067B3173}" type="slidenum">
              <a:rPr lang="de-CH" smtClean="0"/>
              <a:t>4</a:t>
            </a:fld>
            <a:endParaRPr lang="de-CH"/>
          </a:p>
        </p:txBody>
      </p:sp>
    </p:spTree>
    <p:extLst>
      <p:ext uri="{BB962C8B-B14F-4D97-AF65-F5344CB8AC3E}">
        <p14:creationId xmlns:p14="http://schemas.microsoft.com/office/powerpoint/2010/main" val="108223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31D2E80-C9AA-44A3-8469-7144C7CCA55E}" type="slidenum">
              <a:rPr lang="de-CH" smtClean="0"/>
              <a:t>5</a:t>
            </a:fld>
            <a:endParaRPr lang="de-CH"/>
          </a:p>
        </p:txBody>
      </p:sp>
    </p:spTree>
    <p:extLst>
      <p:ext uri="{BB962C8B-B14F-4D97-AF65-F5344CB8AC3E}">
        <p14:creationId xmlns:p14="http://schemas.microsoft.com/office/powerpoint/2010/main" val="203276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231D2E80-C9AA-44A3-8469-7144C7CCA55E}" type="slidenum">
              <a:rPr lang="de-CH" smtClean="0"/>
              <a:t>6</a:t>
            </a:fld>
            <a:endParaRPr lang="de-CH"/>
          </a:p>
        </p:txBody>
      </p:sp>
    </p:spTree>
    <p:extLst>
      <p:ext uri="{BB962C8B-B14F-4D97-AF65-F5344CB8AC3E}">
        <p14:creationId xmlns:p14="http://schemas.microsoft.com/office/powerpoint/2010/main" val="151310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Aufwand</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Dies stellt den Status quo dar, es müssten keine weiteren Massnahmen getroffen werden.</a:t>
            </a: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Sichtbarkeit und Auffindbarkeit</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Theoretisch sind Materialien auf den global erreichbaren Plattformen weltweit abruf- und sichtbar. In der Praxis können sie aber durch die gewaltige Menge an vorhandenem Material auf diesen Speicherdiensten nur schwer gefunden werden. Dies erschwert die Nachnutzung erheblich. Der Wiedererkennungswert des Materials und der Marke ZHAW ist gering.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Motivation</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Ein dezentraler Veröffentlichungsansatz fördert nicht die Motivation der Dozierenden, OER zu erstellen und diese zu teilen.</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Datenhoheit und Qualitätssicherung</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Materialien liegen auf verschiedenen Plattformen, eine Langzeitspeicherung und der nachhaltige Zugriff ist in einigen Fällen (z.B. YouTube) nicht gewährleistet. Zudem: Wir haben keine verlässliche Übersicht, welche OER an der ZHAW erstellt und wo sie veröffentlicht wurden. Somit hat die Hochschulbibliothek keinen direkten Zugriff auf die Materialien, um den Prozess des Teilens zu unterstützen (z.B. Ergänzung von Metadaten).</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Funktionalität</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Auf einigen Plattformen ist der Download der OER für eine Weiterverarbeitung erschwert (YouTube, edx.org). Komplexe Inhalte (z.B. interaktive Videos) bzw. komplexe Inhaltsstrukturen (z.B. Lerninhalte verschiedenen Formates, die zueinander in Beziehung stehen) können auf solchen Plattformen nicht adäquat abgebildet werden.</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Benutzerfreundlichkeit</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Für jede dieser Plattformen ist für den Upload ein anderes Login vonnöten. Eine Verbindung zur SWITCH-Edu-ID gibt es nicht.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b="1" dirty="0">
                <a:effectLst/>
                <a:latin typeface="Calibri" panose="020F0502020204030204" pitchFamily="34" charset="0"/>
                <a:ea typeface="Yu Mincho" panose="02020400000000000000" pitchFamily="18" charset="-128"/>
                <a:cs typeface="Times New Roman" panose="02020603050405020304" pitchFamily="18" charset="0"/>
              </a:rPr>
              <a:t> </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de-CH" sz="14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Akzeptanz</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4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Dozierenden empfinden diesen dezentralen Ansatz als unpraktisch.</a:t>
            </a:r>
            <a:endParaRPr lang="de-CH" sz="14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231D2E80-C9AA-44A3-8469-7144C7CCA55E}" type="slidenum">
              <a:rPr lang="de-CH" smtClean="0"/>
              <a:t>7</a:t>
            </a:fld>
            <a:endParaRPr lang="de-CH"/>
          </a:p>
        </p:txBody>
      </p:sp>
    </p:spTree>
    <p:extLst>
      <p:ext uri="{BB962C8B-B14F-4D97-AF65-F5344CB8AC3E}">
        <p14:creationId xmlns:p14="http://schemas.microsoft.com/office/powerpoint/2010/main" val="214503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800" b="1" dirty="0">
                <a:effectLst/>
                <a:latin typeface="Calibri" panose="020F0502020204030204" pitchFamily="34" charset="0"/>
                <a:ea typeface="Yu Mincho" panose="02020400000000000000" pitchFamily="18" charset="-128"/>
                <a:cs typeface="Times New Roman" panose="02020603050405020304" pitchFamily="18" charset="0"/>
              </a:rPr>
              <a:t>Datenhoheit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Daten befinden sich auf den Servern der ZHAW. Speicherung, Langzeitarchivierung und Datensicherheit sind gewährleistet. </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Motivation</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Vergabe eines DOI ist möglich und für gewisse Materialien denkbar.</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Akzeptanz </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Benutzeroberfläche ist den Dozierenden bereits bekannt. Die Resistenz sich mit «einer weiteren Plattform» beschäftigen zu müssen ist gering.</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Qualitätssicherung</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Qualitätskontrolle und Nachbearbeitung sind möglich</a:t>
            </a:r>
            <a:r>
              <a:rPr lang="de-CH" sz="1800" u="sng" dirty="0">
                <a:solidFill>
                  <a:srgbClr val="008080"/>
                </a:solidFill>
                <a:effectLst/>
                <a:latin typeface="Calibri" panose="020F0502020204030204" pitchFamily="34" charset="0"/>
                <a:ea typeface="Yu Mincho" panose="02020400000000000000" pitchFamily="18" charset="-128"/>
                <a:cs typeface="Times New Roman" panose="02020603050405020304" pitchFamily="18" charset="0"/>
              </a:rPr>
              <a: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Aufwand</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Eine Integration in die ZHAW digitalcollection wäre schnell umsetzbar.</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800"/>
              </a:spcAft>
            </a:pPr>
            <a:r>
              <a:rPr lang="de-CH" sz="1800" dirty="0">
                <a:effectLst/>
                <a:latin typeface="Calibri" panose="020F0502020204030204" pitchFamily="34" charset="0"/>
                <a:ea typeface="Yu Mincho" panose="02020400000000000000" pitchFamily="18" charset="-128"/>
                <a:cs typeface="Times New Roman" panose="02020603050405020304" pitchFamily="18" charset="0"/>
              </a:rPr>
              <a:t> </a:t>
            </a:r>
            <a:endParaRPr lang="de-CH" dirty="0"/>
          </a:p>
          <a:p>
            <a:pPr algn="l" rtl="0" fontAlgn="base">
              <a:buFont typeface="Arial" panose="020B0604020202020204" pitchFamily="34" charset="0"/>
              <a:buNone/>
            </a:pPr>
            <a:endParaRPr lang="de-CH" dirty="0"/>
          </a:p>
          <a:p>
            <a:pPr>
              <a:lnSpc>
                <a:spcPct val="107000"/>
              </a:lnSpc>
              <a:spcAft>
                <a:spcPts val="800"/>
              </a:spcAft>
            </a:pPr>
            <a:r>
              <a:rPr lang="de-CH" sz="1800" b="1" dirty="0">
                <a:effectLst/>
                <a:latin typeface="Calibri" panose="020F0502020204030204" pitchFamily="34" charset="0"/>
                <a:ea typeface="Yu Mincho" panose="02020400000000000000" pitchFamily="18" charset="-128"/>
                <a:cs typeface="Times New Roman" panose="02020603050405020304" pitchFamily="18" charset="0"/>
              </a:rPr>
              <a:t>Funktionalität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Symbol" panose="05050102010706020507" pitchFamily="18" charset="2"/>
              <a:buChar char=""/>
            </a:pP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eignet sich als Softwarelösung für statische Materialien (z.B. wissenschaftliche Publikationen). OER sind allerdings etwas Dynamisches, die von der Weiterverarbeitung leben. In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ist es nicht möglich, eine Versionshistorie zu erstellen.</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Symbol" panose="05050102010706020507" pitchFamily="18" charset="2"/>
              <a:buChar char=""/>
            </a:pP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ist auf Publikationen ausgelegt, welche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i.d.R</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alle das gleiche Dateiformat (PDF) haben. OER sind unterschiedlichen Formates, dies würde bei einer Integration in die digitalcollection die Homogenität des Repositoriums stören</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Direktanzeige von Dateien ist in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nicht möglich (z.B. das Anzeigen von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PDF’s</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oder das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embedding</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von Videos).</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Benutzerfreundlichkeit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Symbol" panose="05050102010706020507" pitchFamily="18" charset="2"/>
              <a:buChar char=""/>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Der Publikationsprozess und die Eingabe der Metadaten sind komplex.</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Symbol" panose="05050102010706020507" pitchFamily="18" charset="2"/>
              <a:buChar char=""/>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Das Design ist wenig einladend.</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buFont typeface="Symbol" panose="05050102010706020507" pitchFamily="18" charset="2"/>
              <a:buChar char=""/>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Oberfläche von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ist als Rechercheinstrument wenig geeignet.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Mutationen an einer Datei können von Autor/-innen nicht selbst  vorgenommen werden</a:t>
            </a:r>
            <a:r>
              <a:rPr lang="de-CH" sz="1800" u="sng" dirty="0">
                <a:solidFill>
                  <a:srgbClr val="008080"/>
                </a:solidFill>
                <a:effectLst/>
                <a:latin typeface="Calibri" panose="020F0502020204030204" pitchFamily="34" charset="0"/>
                <a:ea typeface="Yu Mincho" panose="02020400000000000000" pitchFamily="18" charset="-128"/>
                <a:cs typeface="Times New Roman" panose="02020603050405020304" pitchFamily="18" charset="0"/>
              </a:rPr>
              <a: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Moodle</a:t>
            </a: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-Anbindung</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Eine Anbindung and das LMS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Moodle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gibt es nicht.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800"/>
              </a:spcAft>
            </a:pPr>
            <a:r>
              <a:rPr lang="de-CH" sz="1800" dirty="0">
                <a:effectLst/>
                <a:latin typeface="Calibri" panose="020F0502020204030204" pitchFamily="34" charset="0"/>
                <a:ea typeface="Yu Mincho" panose="02020400000000000000" pitchFamily="18" charset="-128"/>
                <a:cs typeface="Times New Roman" panose="02020603050405020304" pitchFamily="18" charset="0"/>
              </a:rPr>
              <a:t> </a:t>
            </a:r>
            <a:endParaRPr lang="de-CH" dirty="0"/>
          </a:p>
        </p:txBody>
      </p:sp>
      <p:sp>
        <p:nvSpPr>
          <p:cNvPr id="4" name="Foliennummernplatzhalter 3"/>
          <p:cNvSpPr>
            <a:spLocks noGrp="1"/>
          </p:cNvSpPr>
          <p:nvPr>
            <p:ph type="sldNum" sz="quarter" idx="5"/>
          </p:nvPr>
        </p:nvSpPr>
        <p:spPr/>
        <p:txBody>
          <a:bodyPr/>
          <a:lstStyle/>
          <a:p>
            <a:fld id="{231D2E80-C9AA-44A3-8469-7144C7CCA55E}" type="slidenum">
              <a:rPr lang="de-CH" smtClean="0"/>
              <a:t>8</a:t>
            </a:fld>
            <a:endParaRPr lang="de-CH"/>
          </a:p>
        </p:txBody>
      </p:sp>
    </p:spTree>
    <p:extLst>
      <p:ext uri="{BB962C8B-B14F-4D97-AF65-F5344CB8AC3E}">
        <p14:creationId xmlns:p14="http://schemas.microsoft.com/office/powerpoint/2010/main" val="2004867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CH" sz="1800" b="1" dirty="0">
                <a:effectLst/>
                <a:latin typeface="Calibri" panose="020F0502020204030204" pitchFamily="34" charset="0"/>
                <a:ea typeface="Yu Mincho" panose="02020400000000000000" pitchFamily="18" charset="-128"/>
                <a:cs typeface="Times New Roman" panose="02020603050405020304" pitchFamily="18" charset="0"/>
              </a:rPr>
              <a:t>Funktio</a:t>
            </a: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nalität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Viele OER-Repositorien verwenden Edu-Sharing aus gutem Grund: Bei der Entwicklung der Software wurde darauf geachtet, das Erstellen, Bearbeiten und Teilen von OER möglichst benutzerfreundlich zu gestalten </a:t>
            </a:r>
            <a:r>
              <a:rPr lang="de-CH" sz="1800" u="sng" dirty="0">
                <a:solidFill>
                  <a:srgbClr val="008080"/>
                </a:solidFill>
                <a:effectLst/>
                <a:latin typeface="Calibri" panose="020F0502020204030204" pitchFamily="34" charset="0"/>
                <a:ea typeface="Yu Mincho" panose="02020400000000000000" pitchFamily="18" charset="-128"/>
                <a:cs typeface="Times New Roman" panose="02020603050405020304" pitchFamily="18" charset="0"/>
              </a:rPr>
              <a:t>.</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Für das kooperative Erarbeiten von Materialien bietet Edu-Sharing einen gemeinsamen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co-working</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space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der für MOOC-Produktionsteams interessant sein könnte.</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Sichtbarkeit und Auffindbarkeit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Durch das Verwenden der gleichen Software-Architektur sind viele OER-Repositorien von deutschen Hochschulen miteinander verknüpft, was das Teilen von Bildungsmaterialien besonders einfach möglich macht und die Sichtbarkeit der Lehrmaterialien im deutschsprachigen Raum erhöht. </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Zudem: Viele Repositorien für OER sind an den wichtigsten Suchindex für OER, den OERSI, bereits angeschlossen. Dies ist laut Aussage der Betreiber auch für die Edu-Sharing-Instanz der ZHAW möglich.</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Benutzerfreundlichkeit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Der Prozess des Hochladens der Lernressource ist einfach und intuitiv, der generelle Workflow ist auf OER zugeschnitten. Die Anbindung ans LMS </a:t>
            </a:r>
            <a:r>
              <a:rPr lang="de-CH" sz="1800" dirty="0" err="1">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Moodle</a:t>
            </a: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 ist elegant gelöst.</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Qualitätssicherung</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Bevor ein OER freigegeben wird, kann die HSB einen formalen Qualitätscheck durchführen (z.B. Vollständigkeit der Metadaten).</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b="1"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Vorbildfunktion</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de-CH" sz="1800" dirty="0">
                <a:solidFill>
                  <a:srgbClr val="000000"/>
                </a:solidFill>
                <a:effectLst/>
                <a:latin typeface="Calibri" panose="020F0502020204030204" pitchFamily="34" charset="0"/>
                <a:ea typeface="Yu Mincho" panose="02020400000000000000" pitchFamily="18" charset="-128"/>
                <a:cs typeface="Times New Roman" panose="02020603050405020304" pitchFamily="18" charset="0"/>
              </a:rPr>
              <a:t>Die Einrichtung eines dezidierten Repositoriums wäre ein klares Bekenntnis über die Hochschulgrenzen hinaus für OER in der Schweiz.</a:t>
            </a: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800"/>
              </a:spcAft>
            </a:pPr>
            <a:r>
              <a:rPr lang="de-CH" sz="1800" dirty="0">
                <a:effectLst/>
                <a:latin typeface="Calibri" panose="020F0502020204030204" pitchFamily="34" charset="0"/>
                <a:ea typeface="Yu Mincho" panose="02020400000000000000" pitchFamily="18" charset="-128"/>
                <a:cs typeface="Times New Roman" panose="02020603050405020304" pitchFamily="18" charset="0"/>
              </a:rPr>
              <a:t> ----------</a:t>
            </a:r>
          </a:p>
          <a:p>
            <a:pPr>
              <a:spcAft>
                <a:spcPts val="800"/>
              </a:spcAft>
            </a:pPr>
            <a:endParaRPr lang="de-CH" sz="1800" dirty="0">
              <a:effectLst/>
              <a:latin typeface="Calibri" panose="020F0502020204030204" pitchFamily="34" charset="0"/>
              <a:ea typeface="Yu Mincho" panose="02020400000000000000" pitchFamily="18" charset="-128"/>
              <a:cs typeface="Times New Roman" panose="02020603050405020304" pitchFamily="18" charset="0"/>
            </a:endParaRPr>
          </a:p>
          <a:p>
            <a:pPr>
              <a:spcAft>
                <a:spcPts val="800"/>
              </a:spcAft>
            </a:pPr>
            <a:r>
              <a:rPr lang="de-CH" sz="1800" b="1" dirty="0">
                <a:effectLst/>
                <a:latin typeface="Calibri" panose="020F0502020204030204" pitchFamily="34" charset="0"/>
                <a:ea typeface="Yu Mincho" panose="02020400000000000000" pitchFamily="18" charset="-128"/>
                <a:cs typeface="Times New Roman" panose="02020603050405020304" pitchFamily="18" charset="0"/>
              </a:rPr>
              <a:t>Aufwand</a:t>
            </a:r>
            <a:endParaRPr lang="de-CH" b="1" dirty="0"/>
          </a:p>
        </p:txBody>
      </p:sp>
      <p:sp>
        <p:nvSpPr>
          <p:cNvPr id="4" name="Foliennummernplatzhalter 3"/>
          <p:cNvSpPr>
            <a:spLocks noGrp="1"/>
          </p:cNvSpPr>
          <p:nvPr>
            <p:ph type="sldNum" sz="quarter" idx="5"/>
          </p:nvPr>
        </p:nvSpPr>
        <p:spPr/>
        <p:txBody>
          <a:bodyPr/>
          <a:lstStyle/>
          <a:p>
            <a:fld id="{231D2E80-C9AA-44A3-8469-7144C7CCA55E}" type="slidenum">
              <a:rPr lang="de-CH" smtClean="0"/>
              <a:t>9</a:t>
            </a:fld>
            <a:endParaRPr lang="de-CH"/>
          </a:p>
        </p:txBody>
      </p:sp>
    </p:spTree>
    <p:extLst>
      <p:ext uri="{BB962C8B-B14F-4D97-AF65-F5344CB8AC3E}">
        <p14:creationId xmlns:p14="http://schemas.microsoft.com/office/powerpoint/2010/main" val="187101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F1F3729-FB41-41FE-8222-A46DA02A6FBF}" type="slidenum">
              <a:rPr lang="de-DE" smtClean="0"/>
              <a:pPr/>
              <a:t>10</a:t>
            </a:fld>
            <a:endParaRPr lang="de-DE"/>
          </a:p>
        </p:txBody>
      </p:sp>
    </p:spTree>
    <p:extLst>
      <p:ext uri="{BB962C8B-B14F-4D97-AF65-F5344CB8AC3E}">
        <p14:creationId xmlns:p14="http://schemas.microsoft.com/office/powerpoint/2010/main" val="121972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87782-2970-405B-9E6D-50425A0E766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E82732E1-103C-4E0E-BAF8-C93753F92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4C47A85E-5D4B-4B60-B888-8D844ECFE6CF}"/>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CFABF046-DB5D-418A-BE1B-74F5725D548D}"/>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713542-B115-4B91-B59F-35BCE2295E29}"/>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3419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CA680-B1BF-498D-8598-3F622608A476}"/>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B0F659A-17F3-4D8D-B071-D77E49366A4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9283440-CCAF-4D10-B810-5B9A3AC7A720}"/>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11DC5A04-E5DB-4A27-B8A2-EE3A7D48B08B}"/>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3E7CA1B2-E0C1-4533-AA4A-0276D79792F8}"/>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305371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4A80CE7-C876-4C6A-93A1-CFE1EDF1A390}"/>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39D316B-26E2-4C41-AA22-160E6A63C43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0B92FBB-2F3D-4A7C-9ECE-8434CD2E68EF}"/>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C771370D-EF10-4B90-A5FB-12AA0FAAC4E9}"/>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D2995E15-3F84-4632-87CD-575131CAA599}"/>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114187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el und Inhalt">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6C10928-4E14-4EA1-A12C-5AD2CB6CCADE}"/>
              </a:ext>
            </a:extLst>
          </p:cNvPr>
          <p:cNvSpPr>
            <a:spLocks noGrp="1"/>
          </p:cNvSpPr>
          <p:nvPr>
            <p:ph type="dt" sz="half" idx="2"/>
          </p:nvPr>
        </p:nvSpPr>
        <p:spPr>
          <a:xfrm>
            <a:off x="918846" y="6342573"/>
            <a:ext cx="1526698" cy="92741"/>
          </a:xfrm>
          <a:prstGeom prst="rect">
            <a:avLst/>
          </a:prstGeom>
        </p:spPr>
        <p:txBody>
          <a:bodyPr vert="horz" lIns="0" tIns="0" rIns="0" bIns="0" rtlCol="0" anchor="ctr">
            <a:noAutofit/>
          </a:bodyPr>
          <a:lstStyle>
            <a:lvl1pPr algn="l">
              <a:defRPr sz="800">
                <a:solidFill>
                  <a:schemeClr val="tx1"/>
                </a:solidFill>
              </a:defRPr>
            </a:lvl1pPr>
          </a:lstStyle>
          <a:p>
            <a:fld id="{A6B4D469-382F-4868-A7AE-CA74C7F1A268}" type="datetime4">
              <a:rPr lang="de-CH" noProof="0" smtClean="0"/>
              <a:t>9. März 2023</a:t>
            </a:fld>
            <a:endParaRPr lang="de-CH" noProof="0" dirty="0"/>
          </a:p>
        </p:txBody>
      </p:sp>
      <p:sp>
        <p:nvSpPr>
          <p:cNvPr id="5" name="Content Placeholder 4">
            <a:extLst>
              <a:ext uri="{FF2B5EF4-FFF2-40B4-BE49-F238E27FC236}">
                <a16:creationId xmlns:a16="http://schemas.microsoft.com/office/drawing/2014/main" id="{CD9F73D3-61DF-487A-A095-9ABE52E7CFAD}"/>
              </a:ext>
            </a:extLst>
          </p:cNvPr>
          <p:cNvSpPr>
            <a:spLocks noGrp="1"/>
          </p:cNvSpPr>
          <p:nvPr>
            <p:ph sz="quarter" idx="10"/>
          </p:nvPr>
        </p:nvSpPr>
        <p:spPr>
          <a:xfrm>
            <a:off x="501650" y="1825625"/>
            <a:ext cx="11190459" cy="4351338"/>
          </a:xfrm>
        </p:spPr>
        <p:txBody>
          <a:bodyPr/>
          <a:lstStyle>
            <a:lvl1pPr>
              <a:defRPr/>
            </a:lvl1pPr>
            <a:lvl2pPr>
              <a:defRPr/>
            </a:lvl2pPr>
            <a:lvl3pPr>
              <a:defRPr/>
            </a:lvl3pPr>
            <a:lvl4pPr>
              <a:defRPr/>
            </a:lvl4pPr>
            <a:lvl5pPr>
              <a:defRPr/>
            </a:lvl5pPr>
          </a:lstStyle>
          <a:p>
            <a:pPr lvl="0"/>
            <a:r>
              <a:rPr lang="de-DE"/>
              <a:t>Mastertextformat bearbeiten</a:t>
            </a:r>
          </a:p>
        </p:txBody>
      </p:sp>
      <p:sp>
        <p:nvSpPr>
          <p:cNvPr id="3" name="Titel 2">
            <a:extLst>
              <a:ext uri="{FF2B5EF4-FFF2-40B4-BE49-F238E27FC236}">
                <a16:creationId xmlns:a16="http://schemas.microsoft.com/office/drawing/2014/main" id="{12D59327-8DF3-4838-BF12-61EBE9590E66}"/>
              </a:ext>
            </a:extLst>
          </p:cNvPr>
          <p:cNvSpPr>
            <a:spLocks noGrp="1"/>
          </p:cNvSpPr>
          <p:nvPr>
            <p:ph type="title"/>
          </p:nvPr>
        </p:nvSpPr>
        <p:spPr/>
        <p:txBody>
          <a:bodyPr/>
          <a:lstStyle/>
          <a:p>
            <a:r>
              <a:rPr lang="de-DE"/>
              <a:t>Mastertitelformat bearbeiten</a:t>
            </a:r>
            <a:endParaRPr lang="en-US" dirty="0"/>
          </a:p>
        </p:txBody>
      </p:sp>
      <p:sp>
        <p:nvSpPr>
          <p:cNvPr id="10" name="Footer Placeholder 4">
            <a:extLst>
              <a:ext uri="{FF2B5EF4-FFF2-40B4-BE49-F238E27FC236}">
                <a16:creationId xmlns:a16="http://schemas.microsoft.com/office/drawing/2014/main" id="{D985C2AF-8F12-421F-84F6-DDB7E21BD6A4}"/>
              </a:ext>
            </a:extLst>
          </p:cNvPr>
          <p:cNvSpPr>
            <a:spLocks noGrp="1"/>
          </p:cNvSpPr>
          <p:nvPr>
            <p:ph type="ftr" sz="quarter" idx="3"/>
          </p:nvPr>
        </p:nvSpPr>
        <p:spPr>
          <a:xfrm>
            <a:off x="10165410" y="6342573"/>
            <a:ext cx="1526698" cy="92741"/>
          </a:xfrm>
          <a:prstGeom prst="rect">
            <a:avLst/>
          </a:prstGeom>
        </p:spPr>
        <p:txBody>
          <a:bodyPr vert="horz" lIns="0" tIns="0" rIns="0" bIns="0" rtlCol="0" anchor="ctr">
            <a:noAutofit/>
          </a:bodyPr>
          <a:lstStyle>
            <a:lvl1pPr algn="r">
              <a:defRPr lang="en-US" sz="800">
                <a:solidFill>
                  <a:schemeClr val="tx1"/>
                </a:solidFill>
              </a:defRPr>
            </a:lvl1pPr>
          </a:lstStyle>
          <a:p>
            <a:r>
              <a:rPr lang="de-CH" dirty="0"/>
              <a:t>Seite </a:t>
            </a:r>
            <a:fld id="{86B585F8-2033-43C0-8CDE-307184B088E2}" type="slidenum">
              <a:rPr lang="de-CH" smtClean="0"/>
              <a:pPr/>
              <a:t>‹Nr.›</a:t>
            </a:fld>
            <a:endParaRPr lang="de-CH" dirty="0"/>
          </a:p>
        </p:txBody>
      </p:sp>
    </p:spTree>
    <p:extLst>
      <p:ext uri="{BB962C8B-B14F-4D97-AF65-F5344CB8AC3E}">
        <p14:creationId xmlns:p14="http://schemas.microsoft.com/office/powerpoint/2010/main" val="3809503829"/>
      </p:ext>
    </p:extLst>
  </p:cSld>
  <p:clrMapOvr>
    <a:masterClrMapping/>
  </p:clrMapOvr>
  <p:extLst>
    <p:ext uri="{DCECCB84-F9BA-43D5-87BE-67443E8EF086}">
      <p15:sldGuideLst xmlns:p15="http://schemas.microsoft.com/office/powerpoint/2012/main">
        <p15:guide id="1" orient="horz" pos="230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r Titel 1">
  <p:cSld name="Nur Titel 1">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609601" y="459713"/>
            <a:ext cx="9494000" cy="7572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Clr>
                <a:schemeClr val="dk1"/>
              </a:buClr>
              <a:buSzPts val="2400"/>
              <a:buFont typeface="Open Sans"/>
              <a:buNone/>
              <a:defRPr sz="3196"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100"/>
              <a:buNone/>
              <a:defRPr sz="2397"/>
            </a:lvl2pPr>
            <a:lvl3pPr lvl="2" indent="0" rtl="0">
              <a:spcBef>
                <a:spcPts val="0"/>
              </a:spcBef>
              <a:spcAft>
                <a:spcPts val="0"/>
              </a:spcAft>
              <a:buSzPts val="1100"/>
              <a:buNone/>
              <a:defRPr sz="2397"/>
            </a:lvl3pPr>
            <a:lvl4pPr lvl="3" indent="0" rtl="0">
              <a:spcBef>
                <a:spcPts val="0"/>
              </a:spcBef>
              <a:spcAft>
                <a:spcPts val="0"/>
              </a:spcAft>
              <a:buSzPts val="1100"/>
              <a:buNone/>
              <a:defRPr sz="2397"/>
            </a:lvl4pPr>
            <a:lvl5pPr lvl="4" indent="0" rtl="0">
              <a:spcBef>
                <a:spcPts val="0"/>
              </a:spcBef>
              <a:spcAft>
                <a:spcPts val="0"/>
              </a:spcAft>
              <a:buSzPts val="1100"/>
              <a:buNone/>
              <a:defRPr sz="2397"/>
            </a:lvl5pPr>
            <a:lvl6pPr lvl="5" indent="0" rtl="0">
              <a:spcBef>
                <a:spcPts val="0"/>
              </a:spcBef>
              <a:spcAft>
                <a:spcPts val="0"/>
              </a:spcAft>
              <a:buSzPts val="1100"/>
              <a:buNone/>
              <a:defRPr sz="2397"/>
            </a:lvl6pPr>
            <a:lvl7pPr lvl="6" indent="0" rtl="0">
              <a:spcBef>
                <a:spcPts val="0"/>
              </a:spcBef>
              <a:spcAft>
                <a:spcPts val="0"/>
              </a:spcAft>
              <a:buSzPts val="1100"/>
              <a:buNone/>
              <a:defRPr sz="2397"/>
            </a:lvl7pPr>
            <a:lvl8pPr lvl="7" indent="0" rtl="0">
              <a:spcBef>
                <a:spcPts val="0"/>
              </a:spcBef>
              <a:spcAft>
                <a:spcPts val="0"/>
              </a:spcAft>
              <a:buSzPts val="1100"/>
              <a:buNone/>
              <a:defRPr sz="2397"/>
            </a:lvl8pPr>
            <a:lvl9pPr lvl="8" indent="0" rtl="0">
              <a:spcBef>
                <a:spcPts val="0"/>
              </a:spcBef>
              <a:spcAft>
                <a:spcPts val="0"/>
              </a:spcAft>
              <a:buSzPts val="1100"/>
              <a:buNone/>
              <a:defRPr sz="2397"/>
            </a:lvl9pPr>
          </a:lstStyle>
          <a:p>
            <a:endParaRPr/>
          </a:p>
        </p:txBody>
      </p:sp>
      <p:sp>
        <p:nvSpPr>
          <p:cNvPr id="175" name="Google Shape;175;p29"/>
          <p:cNvSpPr txBox="1">
            <a:spLocks noGrp="1"/>
          </p:cNvSpPr>
          <p:nvPr>
            <p:ph type="sldNum" idx="12"/>
          </p:nvPr>
        </p:nvSpPr>
        <p:spPr>
          <a:xfrm>
            <a:off x="609601" y="6356367"/>
            <a:ext cx="1508000" cy="365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331" b="0" i="0" u="none" strike="noStrike" cap="none">
                <a:solidFill>
                  <a:schemeClr val="dk1"/>
                </a:solidFill>
                <a:latin typeface="Open Sans"/>
                <a:ea typeface="Open Sans"/>
                <a:cs typeface="Open Sans"/>
                <a:sym typeface="Open Sans"/>
              </a:defRPr>
            </a:lvl1pPr>
            <a:lvl2pPr marL="0" marR="0" lvl="1" indent="0" algn="l" rtl="0">
              <a:spcBef>
                <a:spcPts val="0"/>
              </a:spcBef>
              <a:buNone/>
              <a:defRPr sz="1331" b="0" i="0" u="none" strike="noStrike" cap="none">
                <a:solidFill>
                  <a:schemeClr val="dk1"/>
                </a:solidFill>
                <a:latin typeface="Open Sans"/>
                <a:ea typeface="Open Sans"/>
                <a:cs typeface="Open Sans"/>
                <a:sym typeface="Open Sans"/>
              </a:defRPr>
            </a:lvl2pPr>
            <a:lvl3pPr marL="0" marR="0" lvl="2" indent="0" algn="l" rtl="0">
              <a:spcBef>
                <a:spcPts val="0"/>
              </a:spcBef>
              <a:buNone/>
              <a:defRPr sz="1331" b="0" i="0" u="none" strike="noStrike" cap="none">
                <a:solidFill>
                  <a:schemeClr val="dk1"/>
                </a:solidFill>
                <a:latin typeface="Open Sans"/>
                <a:ea typeface="Open Sans"/>
                <a:cs typeface="Open Sans"/>
                <a:sym typeface="Open Sans"/>
              </a:defRPr>
            </a:lvl3pPr>
            <a:lvl4pPr marL="0" marR="0" lvl="3" indent="0" algn="l" rtl="0">
              <a:spcBef>
                <a:spcPts val="0"/>
              </a:spcBef>
              <a:buNone/>
              <a:defRPr sz="1331" b="0" i="0" u="none" strike="noStrike" cap="none">
                <a:solidFill>
                  <a:schemeClr val="dk1"/>
                </a:solidFill>
                <a:latin typeface="Open Sans"/>
                <a:ea typeface="Open Sans"/>
                <a:cs typeface="Open Sans"/>
                <a:sym typeface="Open Sans"/>
              </a:defRPr>
            </a:lvl4pPr>
            <a:lvl5pPr marL="0" marR="0" lvl="4" indent="0" algn="l" rtl="0">
              <a:spcBef>
                <a:spcPts val="0"/>
              </a:spcBef>
              <a:buNone/>
              <a:defRPr sz="1331" b="0" i="0" u="none" strike="noStrike" cap="none">
                <a:solidFill>
                  <a:schemeClr val="dk1"/>
                </a:solidFill>
                <a:latin typeface="Open Sans"/>
                <a:ea typeface="Open Sans"/>
                <a:cs typeface="Open Sans"/>
                <a:sym typeface="Open Sans"/>
              </a:defRPr>
            </a:lvl5pPr>
            <a:lvl6pPr marL="0" marR="0" lvl="5" indent="0" algn="l" rtl="0">
              <a:spcBef>
                <a:spcPts val="0"/>
              </a:spcBef>
              <a:buNone/>
              <a:defRPr sz="1331" b="0" i="0" u="none" strike="noStrike" cap="none">
                <a:solidFill>
                  <a:schemeClr val="dk1"/>
                </a:solidFill>
                <a:latin typeface="Open Sans"/>
                <a:ea typeface="Open Sans"/>
                <a:cs typeface="Open Sans"/>
                <a:sym typeface="Open Sans"/>
              </a:defRPr>
            </a:lvl6pPr>
            <a:lvl7pPr marL="0" marR="0" lvl="6" indent="0" algn="l" rtl="0">
              <a:spcBef>
                <a:spcPts val="0"/>
              </a:spcBef>
              <a:buNone/>
              <a:defRPr sz="1331" b="0" i="0" u="none" strike="noStrike" cap="none">
                <a:solidFill>
                  <a:schemeClr val="dk1"/>
                </a:solidFill>
                <a:latin typeface="Open Sans"/>
                <a:ea typeface="Open Sans"/>
                <a:cs typeface="Open Sans"/>
                <a:sym typeface="Open Sans"/>
              </a:defRPr>
            </a:lvl7pPr>
            <a:lvl8pPr marL="0" marR="0" lvl="7" indent="0" algn="l" rtl="0">
              <a:spcBef>
                <a:spcPts val="0"/>
              </a:spcBef>
              <a:buNone/>
              <a:defRPr sz="1331" b="0" i="0" u="none" strike="noStrike" cap="none">
                <a:solidFill>
                  <a:schemeClr val="dk1"/>
                </a:solidFill>
                <a:latin typeface="Open Sans"/>
                <a:ea typeface="Open Sans"/>
                <a:cs typeface="Open Sans"/>
                <a:sym typeface="Open Sans"/>
              </a:defRPr>
            </a:lvl8pPr>
            <a:lvl9pPr marL="0" marR="0" lvl="8" indent="0" algn="l" rtl="0">
              <a:spcBef>
                <a:spcPts val="0"/>
              </a:spcBef>
              <a:buNone/>
              <a:defRPr sz="1331" b="0" i="0" u="none" strike="noStrike" cap="none">
                <a:solidFill>
                  <a:schemeClr val="dk1"/>
                </a:solidFill>
                <a:latin typeface="Open Sans"/>
                <a:ea typeface="Open Sans"/>
                <a:cs typeface="Open Sans"/>
                <a:sym typeface="Open Sans"/>
              </a:defRPr>
            </a:lvl9pPr>
          </a:lstStyle>
          <a:p>
            <a:fld id="{00000000-1234-1234-1234-123412341234}" type="slidenum">
              <a:rPr lang="de-CH" smtClean="0"/>
              <a:pPr/>
              <a:t>‹Nr.›</a:t>
            </a:fld>
            <a:endParaRPr lang="de-CH"/>
          </a:p>
        </p:txBody>
      </p:sp>
    </p:spTree>
    <p:extLst>
      <p:ext uri="{BB962C8B-B14F-4D97-AF65-F5344CB8AC3E}">
        <p14:creationId xmlns:p14="http://schemas.microsoft.com/office/powerpoint/2010/main" val="85081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r Titel 2">
  <p:cSld name="Nur Titel 2">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609602" y="486314"/>
            <a:ext cx="9494000" cy="7572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Clr>
                <a:schemeClr val="dk1"/>
              </a:buClr>
              <a:buSzPts val="2800"/>
              <a:buFont typeface="Open Sans"/>
              <a:buNone/>
              <a:defRPr sz="3727" b="0" i="0" u="none" strike="noStrike" cap="none">
                <a:solidFill>
                  <a:schemeClr val="dk1"/>
                </a:solidFill>
                <a:latin typeface="Open Sans"/>
                <a:ea typeface="Open Sans"/>
                <a:cs typeface="Open Sans"/>
                <a:sym typeface="Open Sans"/>
              </a:defRPr>
            </a:lvl1pPr>
            <a:lvl2pPr lvl="1" rtl="0">
              <a:spcBef>
                <a:spcPts val="0"/>
              </a:spcBef>
              <a:spcAft>
                <a:spcPts val="0"/>
              </a:spcAft>
              <a:buSzPts val="1100"/>
              <a:buNone/>
              <a:defRPr sz="2397"/>
            </a:lvl2pPr>
            <a:lvl3pPr lvl="2" rtl="0">
              <a:spcBef>
                <a:spcPts val="0"/>
              </a:spcBef>
              <a:spcAft>
                <a:spcPts val="0"/>
              </a:spcAft>
              <a:buSzPts val="1100"/>
              <a:buNone/>
              <a:defRPr sz="2397"/>
            </a:lvl3pPr>
            <a:lvl4pPr lvl="3" rtl="0">
              <a:spcBef>
                <a:spcPts val="0"/>
              </a:spcBef>
              <a:spcAft>
                <a:spcPts val="0"/>
              </a:spcAft>
              <a:buSzPts val="1100"/>
              <a:buNone/>
              <a:defRPr sz="2397"/>
            </a:lvl4pPr>
            <a:lvl5pPr lvl="4" rtl="0">
              <a:spcBef>
                <a:spcPts val="0"/>
              </a:spcBef>
              <a:spcAft>
                <a:spcPts val="0"/>
              </a:spcAft>
              <a:buSzPts val="1100"/>
              <a:buNone/>
              <a:defRPr sz="2397"/>
            </a:lvl5pPr>
            <a:lvl6pPr lvl="5" rtl="0">
              <a:spcBef>
                <a:spcPts val="0"/>
              </a:spcBef>
              <a:spcAft>
                <a:spcPts val="0"/>
              </a:spcAft>
              <a:buSzPts val="1100"/>
              <a:buNone/>
              <a:defRPr sz="2397"/>
            </a:lvl6pPr>
            <a:lvl7pPr lvl="6" rtl="0">
              <a:spcBef>
                <a:spcPts val="0"/>
              </a:spcBef>
              <a:spcAft>
                <a:spcPts val="0"/>
              </a:spcAft>
              <a:buSzPts val="1100"/>
              <a:buNone/>
              <a:defRPr sz="2397"/>
            </a:lvl7pPr>
            <a:lvl8pPr lvl="7" rtl="0">
              <a:spcBef>
                <a:spcPts val="0"/>
              </a:spcBef>
              <a:spcAft>
                <a:spcPts val="0"/>
              </a:spcAft>
              <a:buSzPts val="1100"/>
              <a:buNone/>
              <a:defRPr sz="2397"/>
            </a:lvl8pPr>
            <a:lvl9pPr lvl="8" rtl="0">
              <a:spcBef>
                <a:spcPts val="0"/>
              </a:spcBef>
              <a:spcAft>
                <a:spcPts val="0"/>
              </a:spcAft>
              <a:buSzPts val="1100"/>
              <a:buNone/>
              <a:defRPr sz="2397"/>
            </a:lvl9pPr>
          </a:lstStyle>
          <a:p>
            <a:endParaRPr/>
          </a:p>
        </p:txBody>
      </p:sp>
      <p:sp>
        <p:nvSpPr>
          <p:cNvPr id="180" name="Google Shape;180;p31"/>
          <p:cNvSpPr txBox="1">
            <a:spLocks noGrp="1"/>
          </p:cNvSpPr>
          <p:nvPr>
            <p:ph type="sldNum" idx="12"/>
          </p:nvPr>
        </p:nvSpPr>
        <p:spPr>
          <a:xfrm>
            <a:off x="609601" y="6356351"/>
            <a:ext cx="2844800" cy="3652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331" b="0" i="0" u="none" strike="noStrike" cap="none">
                <a:solidFill>
                  <a:schemeClr val="dk1"/>
                </a:solidFill>
                <a:latin typeface="Open Sans"/>
                <a:ea typeface="Open Sans"/>
                <a:cs typeface="Open Sans"/>
                <a:sym typeface="Open Sans"/>
              </a:defRPr>
            </a:lvl1pPr>
            <a:lvl2pPr marL="0" marR="0" lvl="1" indent="0" algn="l" rtl="0">
              <a:spcBef>
                <a:spcPts val="0"/>
              </a:spcBef>
              <a:buNone/>
              <a:defRPr sz="1331" b="0" i="0" u="none" strike="noStrike" cap="none">
                <a:solidFill>
                  <a:schemeClr val="dk1"/>
                </a:solidFill>
                <a:latin typeface="Open Sans"/>
                <a:ea typeface="Open Sans"/>
                <a:cs typeface="Open Sans"/>
                <a:sym typeface="Open Sans"/>
              </a:defRPr>
            </a:lvl2pPr>
            <a:lvl3pPr marL="0" marR="0" lvl="2" indent="0" algn="l" rtl="0">
              <a:spcBef>
                <a:spcPts val="0"/>
              </a:spcBef>
              <a:buNone/>
              <a:defRPr sz="1331" b="0" i="0" u="none" strike="noStrike" cap="none">
                <a:solidFill>
                  <a:schemeClr val="dk1"/>
                </a:solidFill>
                <a:latin typeface="Open Sans"/>
                <a:ea typeface="Open Sans"/>
                <a:cs typeface="Open Sans"/>
                <a:sym typeface="Open Sans"/>
              </a:defRPr>
            </a:lvl3pPr>
            <a:lvl4pPr marL="0" marR="0" lvl="3" indent="0" algn="l" rtl="0">
              <a:spcBef>
                <a:spcPts val="0"/>
              </a:spcBef>
              <a:buNone/>
              <a:defRPr sz="1331" b="0" i="0" u="none" strike="noStrike" cap="none">
                <a:solidFill>
                  <a:schemeClr val="dk1"/>
                </a:solidFill>
                <a:latin typeface="Open Sans"/>
                <a:ea typeface="Open Sans"/>
                <a:cs typeface="Open Sans"/>
                <a:sym typeface="Open Sans"/>
              </a:defRPr>
            </a:lvl4pPr>
            <a:lvl5pPr marL="0" marR="0" lvl="4" indent="0" algn="l" rtl="0">
              <a:spcBef>
                <a:spcPts val="0"/>
              </a:spcBef>
              <a:buNone/>
              <a:defRPr sz="1331" b="0" i="0" u="none" strike="noStrike" cap="none">
                <a:solidFill>
                  <a:schemeClr val="dk1"/>
                </a:solidFill>
                <a:latin typeface="Open Sans"/>
                <a:ea typeface="Open Sans"/>
                <a:cs typeface="Open Sans"/>
                <a:sym typeface="Open Sans"/>
              </a:defRPr>
            </a:lvl5pPr>
            <a:lvl6pPr marL="0" marR="0" lvl="5" indent="0" algn="l" rtl="0">
              <a:spcBef>
                <a:spcPts val="0"/>
              </a:spcBef>
              <a:buNone/>
              <a:defRPr sz="1331" b="0" i="0" u="none" strike="noStrike" cap="none">
                <a:solidFill>
                  <a:schemeClr val="dk1"/>
                </a:solidFill>
                <a:latin typeface="Open Sans"/>
                <a:ea typeface="Open Sans"/>
                <a:cs typeface="Open Sans"/>
                <a:sym typeface="Open Sans"/>
              </a:defRPr>
            </a:lvl6pPr>
            <a:lvl7pPr marL="0" marR="0" lvl="6" indent="0" algn="l" rtl="0">
              <a:spcBef>
                <a:spcPts val="0"/>
              </a:spcBef>
              <a:buNone/>
              <a:defRPr sz="1331" b="0" i="0" u="none" strike="noStrike" cap="none">
                <a:solidFill>
                  <a:schemeClr val="dk1"/>
                </a:solidFill>
                <a:latin typeface="Open Sans"/>
                <a:ea typeface="Open Sans"/>
                <a:cs typeface="Open Sans"/>
                <a:sym typeface="Open Sans"/>
              </a:defRPr>
            </a:lvl7pPr>
            <a:lvl8pPr marL="0" marR="0" lvl="7" indent="0" algn="l" rtl="0">
              <a:spcBef>
                <a:spcPts val="0"/>
              </a:spcBef>
              <a:buNone/>
              <a:defRPr sz="1331" b="0" i="0" u="none" strike="noStrike" cap="none">
                <a:solidFill>
                  <a:schemeClr val="dk1"/>
                </a:solidFill>
                <a:latin typeface="Open Sans"/>
                <a:ea typeface="Open Sans"/>
                <a:cs typeface="Open Sans"/>
                <a:sym typeface="Open Sans"/>
              </a:defRPr>
            </a:lvl8pPr>
            <a:lvl9pPr marL="0" marR="0" lvl="8" indent="0" algn="l" rtl="0">
              <a:spcBef>
                <a:spcPts val="0"/>
              </a:spcBef>
              <a:buNone/>
              <a:defRPr sz="1331" b="0" i="0" u="none" strike="noStrike" cap="none">
                <a:solidFill>
                  <a:schemeClr val="dk1"/>
                </a:solidFill>
                <a:latin typeface="Open Sans"/>
                <a:ea typeface="Open Sans"/>
                <a:cs typeface="Open Sans"/>
                <a:sym typeface="Open Sans"/>
              </a:defRPr>
            </a:lvl9pPr>
          </a:lstStyle>
          <a:p>
            <a:fld id="{00000000-1234-1234-1234-123412341234}" type="slidenum">
              <a:rPr lang="de-CH" smtClean="0"/>
              <a:pPr/>
              <a:t>‹Nr.›</a:t>
            </a:fld>
            <a:endParaRPr lang="de-CH"/>
          </a:p>
        </p:txBody>
      </p:sp>
      <p:sp>
        <p:nvSpPr>
          <p:cNvPr id="181" name="Google Shape;181;p31"/>
          <p:cNvSpPr txBox="1"/>
          <p:nvPr/>
        </p:nvSpPr>
        <p:spPr>
          <a:xfrm>
            <a:off x="8161868" y="6400412"/>
            <a:ext cx="3432000" cy="328400"/>
          </a:xfrm>
          <a:prstGeom prst="rect">
            <a:avLst/>
          </a:prstGeom>
          <a:noFill/>
          <a:ln>
            <a:noFill/>
          </a:ln>
        </p:spPr>
        <p:txBody>
          <a:bodyPr spcFirstLastPara="1" wrap="square" lIns="121711" tIns="60838" rIns="121711" bIns="60838" anchor="t" anchorCtr="0">
            <a:noAutofit/>
          </a:bodyPr>
          <a:lstStyle/>
          <a:p>
            <a:pPr marL="0" marR="0" lvl="0" indent="0" algn="r" rtl="0">
              <a:spcBef>
                <a:spcPts val="0"/>
              </a:spcBef>
              <a:spcAft>
                <a:spcPts val="0"/>
              </a:spcAft>
              <a:buNone/>
            </a:pPr>
            <a:r>
              <a:rPr lang="de" sz="1331" b="0" i="0" u="none" strike="noStrike" cap="none">
                <a:solidFill>
                  <a:schemeClr val="dk1"/>
                </a:solidFill>
                <a:latin typeface="Open Sans"/>
                <a:ea typeface="Open Sans"/>
                <a:cs typeface="Open Sans"/>
                <a:sym typeface="Open Sans"/>
              </a:rPr>
              <a:t>www.edu-sharing.com</a:t>
            </a:r>
            <a:endParaRPr sz="1331"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29432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CE0D1-B054-4E9E-B83E-73F481209B0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057CC45-9369-4323-A9BE-3D42B454C41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22699DA-0139-4D11-A8CE-62386B8D4812}"/>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EC459F69-2FF4-49A9-B537-6E16169E608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0CDDEF85-F38D-4643-A495-E0A04B7D8BA8}"/>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367114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03604-41D9-4064-BE22-31397C3237B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C678E86-DE49-4F11-966F-19E382BC8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BDE613-5B53-44CB-B448-6FE4ADF3DB24}"/>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5B1D7D24-2DE4-41E6-8266-A71724AAC4C4}"/>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57792C31-B00C-49EE-8DD4-63AC7655A5A5}"/>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324345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3DB21-F5DF-4963-931C-507C0CC0692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A8D523C-6670-407C-A88F-EF7ED3601E5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A2CD7C29-7CFB-4D4F-B11C-2ECBE58B480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9A8427E9-19D1-46F0-AE82-8D33E90562CF}"/>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6" name="Fußzeilenplatzhalter 5">
            <a:extLst>
              <a:ext uri="{FF2B5EF4-FFF2-40B4-BE49-F238E27FC236}">
                <a16:creationId xmlns:a16="http://schemas.microsoft.com/office/drawing/2014/main" id="{B3E1FFD9-7F36-4B64-90B2-38694EA0FFBB}"/>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C402217E-91BF-4A3B-BA25-F394EC3F54DB}"/>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83307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08980-F618-4418-9460-A07F4577BEB6}"/>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EF3F0BA-5A9E-4823-B7C8-008DA476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AA15B70-23F7-4608-882C-4C073E1BE84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0E0830C-0175-4086-AD88-9E53CCDDB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D41219B-D303-45EE-9651-C8716A75E41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F06F6D0-3DAA-4F2D-B5AD-F4C6B42FD25A}"/>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8" name="Fußzeilenplatzhalter 7">
            <a:extLst>
              <a:ext uri="{FF2B5EF4-FFF2-40B4-BE49-F238E27FC236}">
                <a16:creationId xmlns:a16="http://schemas.microsoft.com/office/drawing/2014/main" id="{4144F6C2-8C31-422E-BDE5-7DC4F43B60C8}"/>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C6EF65B5-072A-49A8-920B-2BA2F258BA81}"/>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3153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D69A7-F476-4C8B-8449-D5D6ED48F5C4}"/>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3091D061-6A7B-43C4-89DF-163080937F8C}"/>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4" name="Fußzeilenplatzhalter 3">
            <a:extLst>
              <a:ext uri="{FF2B5EF4-FFF2-40B4-BE49-F238E27FC236}">
                <a16:creationId xmlns:a16="http://schemas.microsoft.com/office/drawing/2014/main" id="{7E5313D3-3B2E-4B9A-AFC5-AC44E3BAAF4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A2F960BE-04AB-4DE6-884F-271708F6BF5C}"/>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275680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6D3D1A-A643-47E4-B22F-B00018F78519}"/>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3" name="Fußzeilenplatzhalter 2">
            <a:extLst>
              <a:ext uri="{FF2B5EF4-FFF2-40B4-BE49-F238E27FC236}">
                <a16:creationId xmlns:a16="http://schemas.microsoft.com/office/drawing/2014/main" id="{FC0F7C26-869B-46F1-B701-A4E465AE21C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C46A6C3D-069D-4D7A-AC93-D9F8591E27BE}"/>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74174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D51DE-9DFA-4F02-B96A-B4AD66E83F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E39483F6-5753-4904-A86A-131C952C9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BD428B4-BCEB-4798-B713-7F4E9FA7A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2491469-F810-48E0-B764-AC2B2DE60C05}"/>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6" name="Fußzeilenplatzhalter 5">
            <a:extLst>
              <a:ext uri="{FF2B5EF4-FFF2-40B4-BE49-F238E27FC236}">
                <a16:creationId xmlns:a16="http://schemas.microsoft.com/office/drawing/2014/main" id="{E78251D1-6651-4AFD-806C-07DDC9996D72}"/>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6F54C572-9317-4D4D-8BA6-FBB1087EC71F}"/>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217554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506F2-9425-4707-8E89-AA62E8C203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7C80AE69-35E1-4C21-AF0B-3BAEFE3D2D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296A6CFF-82E4-4C5D-980C-567B18AA0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7218597-6836-4F80-9E69-B7D2E257B5D6}"/>
              </a:ext>
            </a:extLst>
          </p:cNvPr>
          <p:cNvSpPr>
            <a:spLocks noGrp="1"/>
          </p:cNvSpPr>
          <p:nvPr>
            <p:ph type="dt" sz="half" idx="10"/>
          </p:nvPr>
        </p:nvSpPr>
        <p:spPr/>
        <p:txBody>
          <a:bodyPr/>
          <a:lstStyle/>
          <a:p>
            <a:fld id="{B6423682-10F6-4CB2-90F3-CC33E429A352}" type="datetimeFigureOut">
              <a:rPr lang="de-CH" smtClean="0"/>
              <a:t>09.03.2023</a:t>
            </a:fld>
            <a:endParaRPr lang="de-CH" dirty="0"/>
          </a:p>
        </p:txBody>
      </p:sp>
      <p:sp>
        <p:nvSpPr>
          <p:cNvPr id="6" name="Fußzeilenplatzhalter 5">
            <a:extLst>
              <a:ext uri="{FF2B5EF4-FFF2-40B4-BE49-F238E27FC236}">
                <a16:creationId xmlns:a16="http://schemas.microsoft.com/office/drawing/2014/main" id="{B49E501D-04E6-4EAC-A295-E352EA0A476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05D999A-1C22-4B17-BFCB-6B55382B346E}"/>
              </a:ext>
            </a:extLst>
          </p:cNvPr>
          <p:cNvSpPr>
            <a:spLocks noGrp="1"/>
          </p:cNvSpPr>
          <p:nvPr>
            <p:ph type="sldNum" sz="quarter" idx="12"/>
          </p:nvPr>
        </p:nvSpPr>
        <p:spPr/>
        <p:txBody>
          <a:bodyPr/>
          <a:lstStyle/>
          <a:p>
            <a:fld id="{A9BF4B23-B69C-4050-8AAF-487391C8E5E5}" type="slidenum">
              <a:rPr lang="de-CH" smtClean="0"/>
              <a:t>‹Nr.›</a:t>
            </a:fld>
            <a:endParaRPr lang="de-CH" dirty="0"/>
          </a:p>
        </p:txBody>
      </p:sp>
    </p:spTree>
    <p:extLst>
      <p:ext uri="{BB962C8B-B14F-4D97-AF65-F5344CB8AC3E}">
        <p14:creationId xmlns:p14="http://schemas.microsoft.com/office/powerpoint/2010/main" val="65733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93CD037-F3B5-4995-9FD8-466E24DB9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80A564BA-7895-4B0A-A6EA-0E2A9B804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6917A78-D774-4AF1-A3E5-6D85BE0E0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23682-10F6-4CB2-90F3-CC33E429A352}" type="datetimeFigureOut">
              <a:rPr lang="de-CH" smtClean="0"/>
              <a:t>09.03.2023</a:t>
            </a:fld>
            <a:endParaRPr lang="de-CH" dirty="0"/>
          </a:p>
        </p:txBody>
      </p:sp>
      <p:sp>
        <p:nvSpPr>
          <p:cNvPr id="5" name="Fußzeilenplatzhalter 4">
            <a:extLst>
              <a:ext uri="{FF2B5EF4-FFF2-40B4-BE49-F238E27FC236}">
                <a16:creationId xmlns:a16="http://schemas.microsoft.com/office/drawing/2014/main" id="{DEAF7094-0616-4F30-A6BF-50678A140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F5526043-79C8-4167-B80F-BF8D983D3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F4B23-B69C-4050-8AAF-487391C8E5E5}" type="slidenum">
              <a:rPr lang="de-CH" smtClean="0"/>
              <a:t>‹Nr.›</a:t>
            </a:fld>
            <a:endParaRPr lang="de-CH" dirty="0"/>
          </a:p>
        </p:txBody>
      </p:sp>
    </p:spTree>
    <p:extLst>
      <p:ext uri="{BB962C8B-B14F-4D97-AF65-F5344CB8AC3E}">
        <p14:creationId xmlns:p14="http://schemas.microsoft.com/office/powerpoint/2010/main" val="309474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chrome-extension://efaidnbmnnnibpcajpcglclefindmkaj/https:/www.eduhub.ch/export/sites/default/files/OER_Bericht_0.9_zhd_swissuniversities_en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chrome-extension://efaidnbmnnnibpcajpcglclefindmkaj/https:/www.eduhub.ch/export/sites/default/files/OER_Bericht_0.9_zhd_swissuniversities_enL.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hiefertafel enthält.&#10;&#10;Automatisch generierte Beschreibung">
            <a:extLst>
              <a:ext uri="{FF2B5EF4-FFF2-40B4-BE49-F238E27FC236}">
                <a16:creationId xmlns:a16="http://schemas.microsoft.com/office/drawing/2014/main" id="{768A4E4F-3B8B-44A4-8830-71F2CEBDEAE2}"/>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0" y="0"/>
            <a:ext cx="12191990" cy="5595726"/>
          </a:xfrm>
          <a:prstGeom prst="rect">
            <a:avLst/>
          </a:prstGeom>
          <a:noFill/>
        </p:spPr>
      </p:pic>
      <p:pic>
        <p:nvPicPr>
          <p:cNvPr id="7" name="Grafik 6">
            <a:extLst>
              <a:ext uri="{FF2B5EF4-FFF2-40B4-BE49-F238E27FC236}">
                <a16:creationId xmlns:a16="http://schemas.microsoft.com/office/drawing/2014/main" id="{1E7ECA45-9332-41C9-8847-46EAB2B30B51}"/>
              </a:ext>
            </a:extLst>
          </p:cNvPr>
          <p:cNvPicPr>
            <a:picLocks noChangeAspect="1"/>
          </p:cNvPicPr>
          <p:nvPr/>
        </p:nvPicPr>
        <p:blipFill>
          <a:blip r:embed="rId3"/>
          <a:stretch>
            <a:fillRect/>
          </a:stretch>
        </p:blipFill>
        <p:spPr>
          <a:xfrm>
            <a:off x="433719" y="5721109"/>
            <a:ext cx="11364029" cy="997744"/>
          </a:xfrm>
          <a:prstGeom prst="rect">
            <a:avLst/>
          </a:prstGeom>
        </p:spPr>
      </p:pic>
      <p:sp>
        <p:nvSpPr>
          <p:cNvPr id="8" name="Textfeld 7">
            <a:extLst>
              <a:ext uri="{FF2B5EF4-FFF2-40B4-BE49-F238E27FC236}">
                <a16:creationId xmlns:a16="http://schemas.microsoft.com/office/drawing/2014/main" id="{F88BD41F-E23B-4DCF-934F-B0E89CC5849A}"/>
              </a:ext>
            </a:extLst>
          </p:cNvPr>
          <p:cNvSpPr txBox="1"/>
          <p:nvPr/>
        </p:nvSpPr>
        <p:spPr>
          <a:xfrm>
            <a:off x="494716" y="733425"/>
            <a:ext cx="11198809" cy="1397475"/>
          </a:xfrm>
          <a:prstGeom prst="rect">
            <a:avLst/>
          </a:prstGeom>
          <a:gradFill flip="none" rotWithShape="1">
            <a:gsLst>
              <a:gs pos="0">
                <a:srgbClr val="A0B9E2"/>
              </a:gs>
              <a:gs pos="100000">
                <a:srgbClr val="10B9BB"/>
              </a:gs>
            </a:gsLst>
            <a:path path="circle">
              <a:fillToRect r="100000" b="100000"/>
            </a:path>
            <a:tileRect l="-100000" t="-100000"/>
          </a:gradFill>
        </p:spPr>
        <p:txBody>
          <a:bodyPr wrap="square" lIns="144000" tIns="90000" rIns="144000" bIns="90000" rtlCol="0">
            <a:spAutoFit/>
          </a:bodyPr>
          <a:lstStyle/>
          <a:p>
            <a:r>
              <a:rPr lang="de-CH" sz="4900" b="1" dirty="0">
                <a:solidFill>
                  <a:srgbClr val="23408F"/>
                </a:solidFill>
                <a:latin typeface="Calibri" panose="020F0502020204030204" pitchFamily="34" charset="0"/>
                <a:cs typeface="Calibri" panose="020F0502020204030204" pitchFamily="34" charset="0"/>
              </a:rPr>
              <a:t>Open Education Week @ Campus Luzern</a:t>
            </a:r>
          </a:p>
          <a:p>
            <a:pPr algn="ctr"/>
            <a:r>
              <a:rPr lang="de-CH" sz="3000" b="1" dirty="0">
                <a:solidFill>
                  <a:srgbClr val="23408F"/>
                </a:solidFill>
                <a:latin typeface="Calibri" panose="020F0502020204030204" pitchFamily="34" charset="0"/>
                <a:cs typeface="Calibri" panose="020F0502020204030204" pitchFamily="34" charset="0"/>
              </a:rPr>
              <a:t>6. – 10. März 2023</a:t>
            </a:r>
          </a:p>
        </p:txBody>
      </p:sp>
      <p:sp>
        <p:nvSpPr>
          <p:cNvPr id="11" name="Textfeld 10">
            <a:extLst>
              <a:ext uri="{FF2B5EF4-FFF2-40B4-BE49-F238E27FC236}">
                <a16:creationId xmlns:a16="http://schemas.microsoft.com/office/drawing/2014/main" id="{3C5676F4-9E7B-49C7-9271-EB5A47BC9035}"/>
              </a:ext>
            </a:extLst>
          </p:cNvPr>
          <p:cNvSpPr txBox="1"/>
          <p:nvPr/>
        </p:nvSpPr>
        <p:spPr>
          <a:xfrm>
            <a:off x="494716" y="2361716"/>
            <a:ext cx="11198809" cy="3348948"/>
          </a:xfrm>
          <a:prstGeom prst="rect">
            <a:avLst/>
          </a:prstGeom>
          <a:gradFill flip="none" rotWithShape="1">
            <a:gsLst>
              <a:gs pos="0">
                <a:srgbClr val="A0B9E2"/>
              </a:gs>
              <a:gs pos="100000">
                <a:srgbClr val="10B9BB"/>
              </a:gs>
            </a:gsLst>
            <a:path path="circle">
              <a:fillToRect r="100000" b="100000"/>
            </a:path>
            <a:tileRect l="-100000" t="-100000"/>
          </a:gradFill>
        </p:spPr>
        <p:txBody>
          <a:bodyPr wrap="square" lIns="144000" tIns="180000" rIns="144000" bIns="180000" rtlCol="0">
            <a:spAutoFit/>
          </a:bodyPr>
          <a:lstStyle/>
          <a:p>
            <a:pPr>
              <a:spcAft>
                <a:spcPts val="1200"/>
              </a:spcAft>
            </a:pPr>
            <a:r>
              <a:rPr lang="de-CH" sz="3000" b="1" dirty="0">
                <a:solidFill>
                  <a:srgbClr val="23408F"/>
                </a:solidFill>
                <a:latin typeface="Calibri" panose="020F0502020204030204" pitchFamily="34" charset="0"/>
                <a:cs typeface="Calibri" panose="020F0502020204030204" pitchFamily="34" charset="0"/>
              </a:rPr>
              <a:t>Mittwoch, 6. März 2023</a:t>
            </a:r>
            <a:endParaRPr lang="de-DE" sz="4000" b="1" dirty="0">
              <a:solidFill>
                <a:srgbClr val="00B050"/>
              </a:solidFill>
              <a:latin typeface="Calibri" panose="020F0502020204030204" pitchFamily="34" charset="0"/>
              <a:cs typeface="Calibri" panose="020F0502020204030204" pitchFamily="34" charset="0"/>
            </a:endParaRPr>
          </a:p>
          <a:p>
            <a:pPr>
              <a:spcAft>
                <a:spcPts val="1200"/>
              </a:spcAft>
            </a:pPr>
            <a:r>
              <a:rPr lang="de-DE" sz="4000" b="1" dirty="0">
                <a:solidFill>
                  <a:srgbClr val="23408F"/>
                </a:solidFill>
                <a:latin typeface="Calibri" panose="020F0502020204030204" pitchFamily="34" charset="0"/>
                <a:cs typeface="Calibri" panose="020F0502020204030204" pitchFamily="34" charset="0"/>
              </a:rPr>
              <a:t>Veröffentlichen von OER – Vorteile einer gemeinsamen Plattform für die Schweizer Hochschulen</a:t>
            </a:r>
          </a:p>
          <a:p>
            <a:r>
              <a:rPr lang="it-IT" sz="2400" b="1" i="1" dirty="0">
                <a:solidFill>
                  <a:srgbClr val="23408F"/>
                </a:solidFill>
                <a:latin typeface="Calibri" panose="020F0502020204030204" pitchFamily="34" charset="0"/>
                <a:cs typeface="Calibri" panose="020F0502020204030204" pitchFamily="34" charset="0"/>
              </a:rPr>
              <a:t>Roger Flühler (ZHAW - </a:t>
            </a:r>
            <a:r>
              <a:rPr lang="it-IT" sz="2400" b="1" i="1" dirty="0" err="1">
                <a:solidFill>
                  <a:srgbClr val="23408F"/>
                </a:solidFill>
                <a:latin typeface="Calibri" panose="020F0502020204030204" pitchFamily="34" charset="0"/>
                <a:cs typeface="Calibri" panose="020F0502020204030204" pitchFamily="34" charset="0"/>
              </a:rPr>
              <a:t>Zürcher</a:t>
            </a:r>
            <a:r>
              <a:rPr lang="it-IT" sz="2400" b="1" i="1" dirty="0">
                <a:solidFill>
                  <a:srgbClr val="23408F"/>
                </a:solidFill>
                <a:latin typeface="Calibri" panose="020F0502020204030204" pitchFamily="34" charset="0"/>
                <a:cs typeface="Calibri" panose="020F0502020204030204" pitchFamily="34" charset="0"/>
              </a:rPr>
              <a:t> </a:t>
            </a:r>
            <a:r>
              <a:rPr lang="it-IT" sz="2400" b="1" i="1" dirty="0" err="1">
                <a:solidFill>
                  <a:srgbClr val="23408F"/>
                </a:solidFill>
                <a:latin typeface="Calibri" panose="020F0502020204030204" pitchFamily="34" charset="0"/>
                <a:cs typeface="Calibri" panose="020F0502020204030204" pitchFamily="34" charset="0"/>
              </a:rPr>
              <a:t>Hochschule</a:t>
            </a:r>
            <a:r>
              <a:rPr lang="it-IT" sz="2400" b="1" i="1" dirty="0">
                <a:solidFill>
                  <a:srgbClr val="23408F"/>
                </a:solidFill>
                <a:latin typeface="Calibri" panose="020F0502020204030204" pitchFamily="34" charset="0"/>
                <a:cs typeface="Calibri" panose="020F0502020204030204" pitchFamily="34" charset="0"/>
              </a:rPr>
              <a:t> </a:t>
            </a:r>
            <a:r>
              <a:rPr lang="it-IT" sz="2400" b="1" i="1" dirty="0" err="1">
                <a:solidFill>
                  <a:srgbClr val="23408F"/>
                </a:solidFill>
                <a:latin typeface="Calibri" panose="020F0502020204030204" pitchFamily="34" charset="0"/>
                <a:cs typeface="Calibri" panose="020F0502020204030204" pitchFamily="34" charset="0"/>
              </a:rPr>
              <a:t>für</a:t>
            </a:r>
            <a:r>
              <a:rPr lang="it-IT" sz="2400" b="1" i="1" dirty="0">
                <a:solidFill>
                  <a:srgbClr val="23408F"/>
                </a:solidFill>
                <a:latin typeface="Calibri" panose="020F0502020204030204" pitchFamily="34" charset="0"/>
                <a:cs typeface="Calibri" panose="020F0502020204030204" pitchFamily="34" charset="0"/>
              </a:rPr>
              <a:t> </a:t>
            </a:r>
            <a:r>
              <a:rPr lang="it-IT" sz="2400" b="1" i="1" dirty="0" err="1">
                <a:solidFill>
                  <a:srgbClr val="23408F"/>
                </a:solidFill>
                <a:latin typeface="Calibri" panose="020F0502020204030204" pitchFamily="34" charset="0"/>
                <a:cs typeface="Calibri" panose="020F0502020204030204" pitchFamily="34" charset="0"/>
              </a:rPr>
              <a:t>angewandte</a:t>
            </a:r>
            <a:r>
              <a:rPr lang="it-IT" sz="2400" b="1" i="1" dirty="0">
                <a:solidFill>
                  <a:srgbClr val="23408F"/>
                </a:solidFill>
                <a:latin typeface="Calibri" panose="020F0502020204030204" pitchFamily="34" charset="0"/>
                <a:cs typeface="Calibri" panose="020F0502020204030204" pitchFamily="34" charset="0"/>
              </a:rPr>
              <a:t> </a:t>
            </a:r>
            <a:r>
              <a:rPr lang="it-IT" sz="2400" b="1" i="1" dirty="0" err="1">
                <a:solidFill>
                  <a:srgbClr val="23408F"/>
                </a:solidFill>
                <a:latin typeface="Calibri" panose="020F0502020204030204" pitchFamily="34" charset="0"/>
                <a:cs typeface="Calibri" panose="020F0502020204030204" pitchFamily="34" charset="0"/>
              </a:rPr>
              <a:t>Wissenschaften</a:t>
            </a:r>
            <a:r>
              <a:rPr lang="it-IT" sz="2400" b="1" i="1" dirty="0">
                <a:solidFill>
                  <a:srgbClr val="23408F"/>
                </a:solidFill>
                <a:latin typeface="Calibri" panose="020F0502020204030204" pitchFamily="34" charset="0"/>
                <a:cs typeface="Calibri" panose="020F0502020204030204" pitchFamily="34" charset="0"/>
              </a:rPr>
              <a:t>)</a:t>
            </a:r>
            <a:endParaRPr lang="de-CH" sz="2400" b="1" i="1" dirty="0">
              <a:solidFill>
                <a:srgbClr val="23408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54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5259A-2485-469F-8F21-647EE1EAEAFA}"/>
              </a:ext>
            </a:extLst>
          </p:cNvPr>
          <p:cNvSpPr>
            <a:spLocks noGrp="1"/>
          </p:cNvSpPr>
          <p:nvPr>
            <p:ph type="title"/>
          </p:nvPr>
        </p:nvSpPr>
        <p:spPr/>
        <p:txBody>
          <a:bodyPr>
            <a:normAutofit/>
          </a:bodyPr>
          <a:lstStyle/>
          <a:p>
            <a:r>
              <a:rPr lang="de-CH" sz="3600" dirty="0"/>
              <a:t>Idee: eine schweizweite OER Plattform</a:t>
            </a:r>
          </a:p>
        </p:txBody>
      </p:sp>
      <p:pic>
        <p:nvPicPr>
          <p:cNvPr id="5" name="Inhaltsplatzhalter 4">
            <a:extLst>
              <a:ext uri="{FF2B5EF4-FFF2-40B4-BE49-F238E27FC236}">
                <a16:creationId xmlns:a16="http://schemas.microsoft.com/office/drawing/2014/main" id="{B2A842FE-1761-4228-8B36-9F73C38AA57D}"/>
              </a:ext>
            </a:extLst>
          </p:cNvPr>
          <p:cNvPicPr>
            <a:picLocks noGrp="1" noChangeAspect="1"/>
          </p:cNvPicPr>
          <p:nvPr>
            <p:ph idx="1"/>
          </p:nvPr>
        </p:nvPicPr>
        <p:blipFill rotWithShape="1">
          <a:blip r:embed="rId3"/>
          <a:srcRect t="68586" r="-355"/>
          <a:stretch/>
        </p:blipFill>
        <p:spPr>
          <a:xfrm>
            <a:off x="1618865" y="4789088"/>
            <a:ext cx="7928853" cy="1364806"/>
          </a:xfrm>
        </p:spPr>
      </p:pic>
      <p:sp>
        <p:nvSpPr>
          <p:cNvPr id="6" name="Textfeld 5">
            <a:extLst>
              <a:ext uri="{FF2B5EF4-FFF2-40B4-BE49-F238E27FC236}">
                <a16:creationId xmlns:a16="http://schemas.microsoft.com/office/drawing/2014/main" id="{5589F325-3587-4942-BD57-804484B1AFD1}"/>
              </a:ext>
            </a:extLst>
          </p:cNvPr>
          <p:cNvSpPr txBox="1"/>
          <p:nvPr/>
        </p:nvSpPr>
        <p:spPr>
          <a:xfrm>
            <a:off x="3667412" y="2718356"/>
            <a:ext cx="4023966" cy="1001813"/>
          </a:xfrm>
          <a:prstGeom prst="rect">
            <a:avLst/>
          </a:prstGeom>
          <a:noFill/>
        </p:spPr>
        <p:txBody>
          <a:bodyPr wrap="square" rtlCol="0">
            <a:spAutoFit/>
          </a:bodyPr>
          <a:lstStyle/>
          <a:p>
            <a:pPr>
              <a:lnSpc>
                <a:spcPct val="100000"/>
              </a:lnSpc>
            </a:pPr>
            <a:r>
              <a:rPr lang="de-CH" sz="1970" dirty="0"/>
              <a:t>Connect </a:t>
            </a:r>
            <a:r>
              <a:rPr lang="de-CH" sz="1970" dirty="0" err="1"/>
              <a:t>everything</a:t>
            </a:r>
            <a:r>
              <a:rPr lang="de-CH" sz="1970" dirty="0"/>
              <a:t>,</a:t>
            </a:r>
          </a:p>
          <a:p>
            <a:pPr>
              <a:lnSpc>
                <a:spcPct val="100000"/>
              </a:lnSpc>
            </a:pPr>
            <a:r>
              <a:rPr lang="de-CH" sz="1970" dirty="0"/>
              <a:t>Find </a:t>
            </a:r>
            <a:r>
              <a:rPr lang="de-CH" sz="1970" dirty="0" err="1"/>
              <a:t>everything</a:t>
            </a:r>
            <a:endParaRPr lang="de-CH" sz="1970" dirty="0"/>
          </a:p>
          <a:p>
            <a:pPr>
              <a:lnSpc>
                <a:spcPct val="100000"/>
              </a:lnSpc>
            </a:pPr>
            <a:r>
              <a:rPr lang="de-CH" sz="1970" dirty="0"/>
              <a:t>Use, </a:t>
            </a:r>
            <a:r>
              <a:rPr lang="de-CH" sz="1970" dirty="0" err="1"/>
              <a:t>Improve</a:t>
            </a:r>
            <a:r>
              <a:rPr lang="de-CH" sz="1970" dirty="0"/>
              <a:t>, Share </a:t>
            </a:r>
            <a:r>
              <a:rPr lang="de-CH" sz="1970" dirty="0" err="1"/>
              <a:t>everything</a:t>
            </a:r>
            <a:endParaRPr lang="de-CH" sz="1970" dirty="0"/>
          </a:p>
        </p:txBody>
      </p:sp>
    </p:spTree>
    <p:extLst>
      <p:ext uri="{BB962C8B-B14F-4D97-AF65-F5344CB8AC3E}">
        <p14:creationId xmlns:p14="http://schemas.microsoft.com/office/powerpoint/2010/main" val="236868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E257-EC6F-4A67-B01E-3786B7557B27}"/>
              </a:ext>
            </a:extLst>
          </p:cNvPr>
          <p:cNvSpPr>
            <a:spLocks noGrp="1"/>
          </p:cNvSpPr>
          <p:nvPr>
            <p:ph type="title"/>
          </p:nvPr>
        </p:nvSpPr>
        <p:spPr/>
        <p:txBody>
          <a:bodyPr>
            <a:normAutofit/>
          </a:bodyPr>
          <a:lstStyle/>
          <a:p>
            <a:r>
              <a:rPr lang="de-CH" sz="3600" dirty="0"/>
              <a:t>Edu Sharing – Anwendungsszenario</a:t>
            </a:r>
          </a:p>
        </p:txBody>
      </p:sp>
      <p:pic>
        <p:nvPicPr>
          <p:cNvPr id="5" name="Inhaltsplatzhalter 4">
            <a:extLst>
              <a:ext uri="{FF2B5EF4-FFF2-40B4-BE49-F238E27FC236}">
                <a16:creationId xmlns:a16="http://schemas.microsoft.com/office/drawing/2014/main" id="{6D42A55E-65E8-4006-BE30-B1AA46DCB8D9}"/>
              </a:ext>
            </a:extLst>
          </p:cNvPr>
          <p:cNvPicPr>
            <a:picLocks noGrp="1" noChangeAspect="1"/>
          </p:cNvPicPr>
          <p:nvPr>
            <p:ph idx="1"/>
          </p:nvPr>
        </p:nvPicPr>
        <p:blipFill rotWithShape="1">
          <a:blip r:embed="rId3"/>
          <a:srcRect r="28" b="26221"/>
          <a:stretch/>
        </p:blipFill>
        <p:spPr>
          <a:xfrm>
            <a:off x="1051818" y="1978156"/>
            <a:ext cx="9541024" cy="3041671"/>
          </a:xfrm>
        </p:spPr>
      </p:pic>
      <p:sp>
        <p:nvSpPr>
          <p:cNvPr id="3" name="Textfeld 2">
            <a:extLst>
              <a:ext uri="{FF2B5EF4-FFF2-40B4-BE49-F238E27FC236}">
                <a16:creationId xmlns:a16="http://schemas.microsoft.com/office/drawing/2014/main" id="{AD111E58-F783-412C-A578-6F51217CA942}"/>
              </a:ext>
            </a:extLst>
          </p:cNvPr>
          <p:cNvSpPr txBox="1"/>
          <p:nvPr/>
        </p:nvSpPr>
        <p:spPr>
          <a:xfrm>
            <a:off x="7677705" y="5295375"/>
            <a:ext cx="3483752" cy="357470"/>
          </a:xfrm>
          <a:prstGeom prst="rect">
            <a:avLst/>
          </a:prstGeom>
          <a:noFill/>
        </p:spPr>
        <p:txBody>
          <a:bodyPr wrap="square" rtlCol="0">
            <a:spAutoFit/>
          </a:bodyPr>
          <a:lstStyle/>
          <a:p>
            <a:r>
              <a:rPr lang="de-CH" sz="1723" dirty="0"/>
              <a:t>Cloud-Speicher für Lernressourcen</a:t>
            </a:r>
          </a:p>
        </p:txBody>
      </p:sp>
      <p:sp>
        <p:nvSpPr>
          <p:cNvPr id="6" name="Textfeld 5">
            <a:extLst>
              <a:ext uri="{FF2B5EF4-FFF2-40B4-BE49-F238E27FC236}">
                <a16:creationId xmlns:a16="http://schemas.microsoft.com/office/drawing/2014/main" id="{73642F14-2F1A-4650-A828-3F7416A5583C}"/>
              </a:ext>
            </a:extLst>
          </p:cNvPr>
          <p:cNvSpPr txBox="1"/>
          <p:nvPr/>
        </p:nvSpPr>
        <p:spPr>
          <a:xfrm>
            <a:off x="4193953" y="5387565"/>
            <a:ext cx="3483752" cy="357470"/>
          </a:xfrm>
          <a:prstGeom prst="rect">
            <a:avLst/>
          </a:prstGeom>
          <a:noFill/>
        </p:spPr>
        <p:txBody>
          <a:bodyPr wrap="square" rtlCol="0">
            <a:spAutoFit/>
          </a:bodyPr>
          <a:lstStyle/>
          <a:p>
            <a:r>
              <a:rPr lang="de-CH" sz="1723" dirty="0"/>
              <a:t>OER &amp; Mediendistribution</a:t>
            </a:r>
          </a:p>
        </p:txBody>
      </p:sp>
      <p:sp>
        <p:nvSpPr>
          <p:cNvPr id="7" name="Textfeld 6">
            <a:extLst>
              <a:ext uri="{FF2B5EF4-FFF2-40B4-BE49-F238E27FC236}">
                <a16:creationId xmlns:a16="http://schemas.microsoft.com/office/drawing/2014/main" id="{1FD3AA24-EDCA-41A1-9081-02DA10FE29E1}"/>
              </a:ext>
            </a:extLst>
          </p:cNvPr>
          <p:cNvSpPr txBox="1"/>
          <p:nvPr/>
        </p:nvSpPr>
        <p:spPr>
          <a:xfrm>
            <a:off x="1309471" y="5398607"/>
            <a:ext cx="3483752" cy="357470"/>
          </a:xfrm>
          <a:prstGeom prst="rect">
            <a:avLst/>
          </a:prstGeom>
          <a:noFill/>
        </p:spPr>
        <p:txBody>
          <a:bodyPr wrap="square" rtlCol="0">
            <a:spAutoFit/>
          </a:bodyPr>
          <a:lstStyle/>
          <a:p>
            <a:r>
              <a:rPr lang="de-CH" sz="1723" dirty="0"/>
              <a:t>Kooperationsumgebung</a:t>
            </a:r>
            <a:endParaRPr lang="de-CH" sz="739" dirty="0"/>
          </a:p>
        </p:txBody>
      </p:sp>
    </p:spTree>
    <p:extLst>
      <p:ext uri="{BB962C8B-B14F-4D97-AF65-F5344CB8AC3E}">
        <p14:creationId xmlns:p14="http://schemas.microsoft.com/office/powerpoint/2010/main" val="108787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76"/>
          <p:cNvSpPr txBox="1">
            <a:spLocks noGrp="1"/>
          </p:cNvSpPr>
          <p:nvPr>
            <p:ph type="title"/>
          </p:nvPr>
        </p:nvSpPr>
        <p:spPr>
          <a:xfrm>
            <a:off x="1785323" y="464302"/>
            <a:ext cx="8109016" cy="756026"/>
          </a:xfrm>
          <a:prstGeom prst="rect">
            <a:avLst/>
          </a:prstGeom>
        </p:spPr>
        <p:txBody>
          <a:bodyPr spcFirstLastPara="1" vert="horz" wrap="square" lIns="91291" tIns="91291" rIns="91291" bIns="91291" numCol="1" rtlCol="0" anchor="ctr" anchorCtr="0" compatLnSpc="1">
            <a:prstTxWarp prst="textNoShape">
              <a:avLst/>
            </a:prstTxWarp>
            <a:noAutofit/>
          </a:bodyPr>
          <a:lstStyle/>
          <a:p>
            <a:r>
              <a:rPr lang="de-CH" sz="3600" dirty="0">
                <a:solidFill>
                  <a:schemeClr val="tx1"/>
                </a:solidFill>
              </a:rPr>
              <a:t>Autorenumgebung</a:t>
            </a:r>
            <a:endParaRPr sz="3600" dirty="0">
              <a:solidFill>
                <a:schemeClr val="tx1"/>
              </a:solidFill>
            </a:endParaRPr>
          </a:p>
        </p:txBody>
      </p:sp>
      <p:pic>
        <p:nvPicPr>
          <p:cNvPr id="843" name="Google Shape;843;p76"/>
          <p:cNvPicPr preferRelativeResize="0"/>
          <p:nvPr/>
        </p:nvPicPr>
        <p:blipFill rotWithShape="1">
          <a:blip r:embed="rId3">
            <a:alphaModFix/>
          </a:blip>
          <a:srcRect/>
          <a:stretch/>
        </p:blipFill>
        <p:spPr>
          <a:xfrm>
            <a:off x="349350" y="288314"/>
            <a:ext cx="1325144" cy="983674"/>
          </a:xfrm>
          <a:prstGeom prst="rect">
            <a:avLst/>
          </a:prstGeom>
          <a:noFill/>
          <a:ln>
            <a:noFill/>
          </a:ln>
          <a:effectLst>
            <a:outerShdw blurRad="50800" dist="38100" dir="5400000" algn="t" rotWithShape="0">
              <a:srgbClr val="000000">
                <a:alpha val="40000"/>
              </a:srgbClr>
            </a:outerShdw>
          </a:effectLst>
        </p:spPr>
      </p:pic>
      <p:pic>
        <p:nvPicPr>
          <p:cNvPr id="844" name="Google Shape;844;p76"/>
          <p:cNvPicPr preferRelativeResize="0"/>
          <p:nvPr/>
        </p:nvPicPr>
        <p:blipFill>
          <a:blip r:embed="rId4">
            <a:alphaModFix/>
          </a:blip>
          <a:stretch>
            <a:fillRect/>
          </a:stretch>
        </p:blipFill>
        <p:spPr>
          <a:xfrm>
            <a:off x="1978823" y="1423213"/>
            <a:ext cx="8682044" cy="52265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2AB8D-283C-4A3A-A054-B3FD21F32733}"/>
              </a:ext>
            </a:extLst>
          </p:cNvPr>
          <p:cNvSpPr>
            <a:spLocks noGrp="1"/>
          </p:cNvSpPr>
          <p:nvPr>
            <p:ph type="title"/>
          </p:nvPr>
        </p:nvSpPr>
        <p:spPr/>
        <p:txBody>
          <a:bodyPr/>
          <a:lstStyle/>
          <a:p>
            <a:endParaRPr lang="de-CH"/>
          </a:p>
        </p:txBody>
      </p:sp>
      <p:pic>
        <p:nvPicPr>
          <p:cNvPr id="5" name="Inhaltsplatzhalter 4">
            <a:extLst>
              <a:ext uri="{FF2B5EF4-FFF2-40B4-BE49-F238E27FC236}">
                <a16:creationId xmlns:a16="http://schemas.microsoft.com/office/drawing/2014/main" id="{9F85F6C0-9DE9-4DA8-AC07-1D6AA86B2BD3}"/>
              </a:ext>
            </a:extLst>
          </p:cNvPr>
          <p:cNvPicPr>
            <a:picLocks noGrp="1" noChangeAspect="1"/>
          </p:cNvPicPr>
          <p:nvPr>
            <p:ph idx="1"/>
          </p:nvPr>
        </p:nvPicPr>
        <p:blipFill>
          <a:blip r:embed="rId2"/>
          <a:stretch>
            <a:fillRect/>
          </a:stretch>
        </p:blipFill>
        <p:spPr>
          <a:xfrm>
            <a:off x="1176007" y="369872"/>
            <a:ext cx="10376375" cy="5785351"/>
          </a:xfrm>
        </p:spPr>
      </p:pic>
    </p:spTree>
    <p:extLst>
      <p:ext uri="{BB962C8B-B14F-4D97-AF65-F5344CB8AC3E}">
        <p14:creationId xmlns:p14="http://schemas.microsoft.com/office/powerpoint/2010/main" val="643434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AC7EC-1295-3710-8BFD-3C95934B0C5E}"/>
              </a:ext>
            </a:extLst>
          </p:cNvPr>
          <p:cNvSpPr>
            <a:spLocks noGrp="1"/>
          </p:cNvSpPr>
          <p:nvPr>
            <p:ph type="title"/>
          </p:nvPr>
        </p:nvSpPr>
        <p:spPr/>
        <p:txBody>
          <a:bodyPr/>
          <a:lstStyle/>
          <a:p>
            <a:endParaRPr lang="de-CH"/>
          </a:p>
        </p:txBody>
      </p:sp>
      <p:pic>
        <p:nvPicPr>
          <p:cNvPr id="5" name="Inhaltsplatzhalter 4">
            <a:extLst>
              <a:ext uri="{FF2B5EF4-FFF2-40B4-BE49-F238E27FC236}">
                <a16:creationId xmlns:a16="http://schemas.microsoft.com/office/drawing/2014/main" id="{F3385213-45B8-50E3-7034-42A9A95EEC32}"/>
              </a:ext>
            </a:extLst>
          </p:cNvPr>
          <p:cNvPicPr>
            <a:picLocks noGrp="1" noChangeAspect="1"/>
          </p:cNvPicPr>
          <p:nvPr>
            <p:ph idx="1"/>
          </p:nvPr>
        </p:nvPicPr>
        <p:blipFill>
          <a:blip r:embed="rId2"/>
          <a:stretch>
            <a:fillRect/>
          </a:stretch>
        </p:blipFill>
        <p:spPr>
          <a:xfrm>
            <a:off x="821051" y="913765"/>
            <a:ext cx="10532749" cy="5351350"/>
          </a:xfrm>
        </p:spPr>
      </p:pic>
    </p:spTree>
    <p:extLst>
      <p:ext uri="{BB962C8B-B14F-4D97-AF65-F5344CB8AC3E}">
        <p14:creationId xmlns:p14="http://schemas.microsoft.com/office/powerpoint/2010/main" val="393168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79"/>
          <p:cNvSpPr txBox="1">
            <a:spLocks noGrp="1"/>
          </p:cNvSpPr>
          <p:nvPr>
            <p:ph type="title"/>
          </p:nvPr>
        </p:nvSpPr>
        <p:spPr>
          <a:xfrm>
            <a:off x="618103" y="490873"/>
            <a:ext cx="9479290" cy="756026"/>
          </a:xfrm>
          <a:prstGeom prst="rect">
            <a:avLst/>
          </a:prstGeom>
        </p:spPr>
        <p:txBody>
          <a:bodyPr spcFirstLastPara="1" vert="horz" wrap="square" lIns="91291" tIns="91291" rIns="91291" bIns="91291" numCol="1" rtlCol="0" anchor="ctr" anchorCtr="0" compatLnSpc="1">
            <a:prstTxWarp prst="textNoShape">
              <a:avLst/>
            </a:prstTxWarp>
            <a:noAutofit/>
          </a:bodyPr>
          <a:lstStyle/>
          <a:p>
            <a:r>
              <a:rPr lang="de" sz="3600" dirty="0">
                <a:solidFill>
                  <a:schemeClr val="tx1"/>
                </a:solidFill>
              </a:rPr>
              <a:t>LMS connectivity, e.g. moodle</a:t>
            </a:r>
            <a:endParaRPr sz="3600" dirty="0">
              <a:solidFill>
                <a:schemeClr val="tx1"/>
              </a:solidFill>
            </a:endParaRPr>
          </a:p>
        </p:txBody>
      </p:sp>
      <p:sp>
        <p:nvSpPr>
          <p:cNvPr id="877" name="Google Shape;877;p79"/>
          <p:cNvSpPr txBox="1">
            <a:spLocks noGrp="1"/>
          </p:cNvSpPr>
          <p:nvPr>
            <p:ph type="sldNum" idx="12"/>
          </p:nvPr>
        </p:nvSpPr>
        <p:spPr>
          <a:xfrm>
            <a:off x="618101" y="6351816"/>
            <a:ext cx="2840392" cy="364634"/>
          </a:xfrm>
          <a:prstGeom prst="rect">
            <a:avLst/>
          </a:prstGeom>
        </p:spPr>
        <p:txBody>
          <a:bodyPr spcFirstLastPara="1" vert="horz" wrap="square" lIns="121711" tIns="60838" rIns="121711" bIns="60838" numCol="1" rtlCol="0" anchor="ctr" anchorCtr="0" compatLnSpc="1">
            <a:prstTxWarp prst="textNoShape">
              <a:avLst/>
            </a:prstTxWarp>
            <a:noAutofit/>
          </a:bodyPr>
          <a:lstStyle/>
          <a:p>
            <a:fld id="{00000000-1234-1234-1234-123412341234}" type="slidenum">
              <a:rPr lang="de"/>
              <a:pPr/>
              <a:t>15</a:t>
            </a:fld>
            <a:endParaRPr/>
          </a:p>
        </p:txBody>
      </p:sp>
      <p:pic>
        <p:nvPicPr>
          <p:cNvPr id="879" name="Google Shape;879;p79"/>
          <p:cNvPicPr preferRelativeResize="0"/>
          <p:nvPr/>
        </p:nvPicPr>
        <p:blipFill>
          <a:blip r:embed="rId3">
            <a:alphaModFix/>
          </a:blip>
          <a:stretch>
            <a:fillRect/>
          </a:stretch>
        </p:blipFill>
        <p:spPr>
          <a:xfrm>
            <a:off x="1554299" y="1754105"/>
            <a:ext cx="8068967" cy="48956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4DDCD5-0F02-5874-031C-CA3B30E6FEB7}"/>
              </a:ext>
            </a:extLst>
          </p:cNvPr>
          <p:cNvSpPr>
            <a:spLocks noGrp="1"/>
          </p:cNvSpPr>
          <p:nvPr>
            <p:ph type="title"/>
          </p:nvPr>
        </p:nvSpPr>
        <p:spPr/>
        <p:txBody>
          <a:bodyPr>
            <a:normAutofit/>
          </a:bodyPr>
          <a:lstStyle/>
          <a:p>
            <a:r>
              <a:rPr lang="de-CH" sz="3600" dirty="0"/>
              <a:t>Vorteile einer gemeinsamen Plattform</a:t>
            </a:r>
          </a:p>
        </p:txBody>
      </p:sp>
      <p:sp>
        <p:nvSpPr>
          <p:cNvPr id="4" name="Inhaltsplatzhalter 3">
            <a:extLst>
              <a:ext uri="{FF2B5EF4-FFF2-40B4-BE49-F238E27FC236}">
                <a16:creationId xmlns:a16="http://schemas.microsoft.com/office/drawing/2014/main" id="{AB76C8C4-22F1-247C-8B68-01C5915009E0}"/>
              </a:ext>
            </a:extLst>
          </p:cNvPr>
          <p:cNvSpPr>
            <a:spLocks noGrp="1"/>
          </p:cNvSpPr>
          <p:nvPr>
            <p:ph idx="1"/>
          </p:nvPr>
        </p:nvSpPr>
        <p:spPr/>
        <p:txBody>
          <a:bodyPr>
            <a:normAutofit lnSpcReduction="10000"/>
          </a:bodyPr>
          <a:lstStyle/>
          <a:p>
            <a:r>
              <a:rPr lang="de-CH" dirty="0"/>
              <a:t>Synergienutzung – über die Grenzen der Hochschule hinaus</a:t>
            </a:r>
          </a:p>
          <a:p>
            <a:endParaRPr lang="de-CH" dirty="0"/>
          </a:p>
          <a:p>
            <a:r>
              <a:rPr lang="de-CH" dirty="0"/>
              <a:t>Effektives Sichtbarmachen der eigenen Lehre </a:t>
            </a:r>
          </a:p>
          <a:p>
            <a:endParaRPr lang="de-CH" dirty="0"/>
          </a:p>
          <a:p>
            <a:r>
              <a:rPr lang="de-CH" dirty="0"/>
              <a:t>Eine zentrale Anlaufstelle/ ein erster Einstiegspunkt für OER</a:t>
            </a:r>
          </a:p>
          <a:p>
            <a:endParaRPr lang="de-CH" dirty="0"/>
          </a:p>
          <a:p>
            <a:r>
              <a:rPr lang="de-CH" dirty="0"/>
              <a:t>Bündelung der Kompetenzen/Ressourcen der OER-Fachstellen </a:t>
            </a:r>
          </a:p>
          <a:p>
            <a:endParaRPr lang="de-CH" dirty="0"/>
          </a:p>
          <a:p>
            <a:r>
              <a:rPr lang="de-CH" i="1" dirty="0"/>
              <a:t>Light </a:t>
            </a:r>
            <a:r>
              <a:rPr lang="de-CH" i="1" dirty="0" err="1"/>
              <a:t>house</a:t>
            </a:r>
            <a:r>
              <a:rPr lang="de-CH" i="1" dirty="0"/>
              <a:t> </a:t>
            </a:r>
            <a:r>
              <a:rPr lang="de-CH" i="1" dirty="0" err="1"/>
              <a:t>project</a:t>
            </a:r>
            <a:r>
              <a:rPr lang="de-CH" dirty="0"/>
              <a:t> für </a:t>
            </a:r>
            <a:r>
              <a:rPr lang="de-CH" dirty="0" err="1"/>
              <a:t>Openness</a:t>
            </a:r>
            <a:r>
              <a:rPr lang="de-CH" dirty="0"/>
              <a:t> in Education</a:t>
            </a:r>
            <a:endParaRPr lang="de-CH" i="1" dirty="0"/>
          </a:p>
        </p:txBody>
      </p:sp>
    </p:spTree>
    <p:extLst>
      <p:ext uri="{BB962C8B-B14F-4D97-AF65-F5344CB8AC3E}">
        <p14:creationId xmlns:p14="http://schemas.microsoft.com/office/powerpoint/2010/main" val="326589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9ABE6-8692-451F-B4CD-A971685DB496}"/>
              </a:ext>
            </a:extLst>
          </p:cNvPr>
          <p:cNvSpPr>
            <a:spLocks noGrp="1"/>
          </p:cNvSpPr>
          <p:nvPr>
            <p:ph type="title"/>
          </p:nvPr>
        </p:nvSpPr>
        <p:spPr/>
        <p:txBody>
          <a:bodyPr>
            <a:normAutofit/>
          </a:bodyPr>
          <a:lstStyle/>
          <a:p>
            <a:r>
              <a:rPr lang="de-CH" sz="3600" dirty="0"/>
              <a:t>Orientierung der Plattform</a:t>
            </a:r>
          </a:p>
        </p:txBody>
      </p:sp>
      <p:sp>
        <p:nvSpPr>
          <p:cNvPr id="3" name="Inhaltsplatzhalter 2">
            <a:extLst>
              <a:ext uri="{FF2B5EF4-FFF2-40B4-BE49-F238E27FC236}">
                <a16:creationId xmlns:a16="http://schemas.microsoft.com/office/drawing/2014/main" id="{FA5F4FA7-EC69-46B7-AEDA-A6D383475ABE}"/>
              </a:ext>
            </a:extLst>
          </p:cNvPr>
          <p:cNvSpPr>
            <a:spLocks noGrp="1"/>
          </p:cNvSpPr>
          <p:nvPr>
            <p:ph idx="1"/>
          </p:nvPr>
        </p:nvSpPr>
        <p:spPr/>
        <p:txBody>
          <a:bodyPr>
            <a:normAutofit fontScale="77500" lnSpcReduction="20000"/>
          </a:bodyPr>
          <a:lstStyle/>
          <a:p>
            <a:pPr marL="513560" indent="-513560">
              <a:lnSpc>
                <a:spcPct val="150000"/>
              </a:lnSpc>
              <a:buFont typeface="+mj-lt"/>
              <a:buAutoNum type="arabicPeriod"/>
            </a:pPr>
            <a:r>
              <a:rPr lang="de-CH" sz="2216" dirty="0"/>
              <a:t>Software ist </a:t>
            </a:r>
            <a:r>
              <a:rPr lang="de-CH" sz="2216" dirty="0" err="1"/>
              <a:t>Edusharing</a:t>
            </a:r>
            <a:endParaRPr lang="de-CH" sz="2216" dirty="0"/>
          </a:p>
          <a:p>
            <a:pPr marL="513560" indent="-513560">
              <a:lnSpc>
                <a:spcPct val="150000"/>
              </a:lnSpc>
              <a:buFont typeface="+mj-lt"/>
              <a:buAutoNum type="arabicPeriod"/>
            </a:pPr>
            <a:r>
              <a:rPr lang="de-CH" sz="2216" dirty="0"/>
              <a:t>Material für Hochschulen – von Dozierenden/ Angehörigen der Hochschule</a:t>
            </a:r>
          </a:p>
          <a:p>
            <a:pPr marL="513560" indent="-513560">
              <a:lnSpc>
                <a:spcPct val="150000"/>
              </a:lnSpc>
              <a:buFont typeface="+mj-lt"/>
              <a:buAutoNum type="arabicPeriod"/>
            </a:pPr>
            <a:r>
              <a:rPr lang="de-CH" sz="2216" dirty="0"/>
              <a:t>Keine </a:t>
            </a:r>
            <a:r>
              <a:rPr lang="de-CH" sz="2216" dirty="0" err="1"/>
              <a:t>Loginschranke</a:t>
            </a:r>
            <a:r>
              <a:rPr lang="de-CH" sz="2216" dirty="0"/>
              <a:t> (für die Nachnutzung)</a:t>
            </a:r>
          </a:p>
          <a:p>
            <a:pPr marL="513560" indent="-513560">
              <a:lnSpc>
                <a:spcPct val="150000"/>
              </a:lnSpc>
              <a:buFont typeface="+mj-lt"/>
              <a:buAutoNum type="arabicPeriod"/>
            </a:pPr>
            <a:r>
              <a:rPr lang="de-CH" sz="2216" dirty="0"/>
              <a:t>Lernressourcen (keine Publikationen, Forschungsdaten etc.)</a:t>
            </a:r>
          </a:p>
          <a:p>
            <a:pPr marL="513560" indent="-513560">
              <a:lnSpc>
                <a:spcPct val="150000"/>
              </a:lnSpc>
              <a:buFont typeface="+mj-lt"/>
              <a:buAutoNum type="arabicPeriod"/>
            </a:pPr>
            <a:r>
              <a:rPr lang="de-CH" sz="2216" dirty="0"/>
              <a:t>«Formfreiheit» (PDF, MP4, H5P etc.)</a:t>
            </a:r>
          </a:p>
          <a:p>
            <a:pPr marL="513560" indent="-513560">
              <a:lnSpc>
                <a:spcPct val="150000"/>
              </a:lnSpc>
              <a:buFont typeface="+mj-lt"/>
              <a:buAutoNum type="arabicPeriod"/>
            </a:pPr>
            <a:r>
              <a:rPr lang="de-CH" sz="2216" dirty="0"/>
              <a:t>Keine </a:t>
            </a:r>
            <a:r>
              <a:rPr lang="de-CH" sz="2216" i="1" dirty="0" err="1"/>
              <a:t>Reposts</a:t>
            </a:r>
            <a:r>
              <a:rPr lang="de-CH" sz="2216" dirty="0"/>
              <a:t>/</a:t>
            </a:r>
            <a:r>
              <a:rPr lang="de-CH" sz="2216" i="1" dirty="0" err="1"/>
              <a:t>Reuploads</a:t>
            </a:r>
            <a:r>
              <a:rPr lang="de-CH" sz="2216" i="1" dirty="0"/>
              <a:t> </a:t>
            </a:r>
            <a:r>
              <a:rPr lang="de-CH" sz="2216" dirty="0"/>
              <a:t>aus anderen Datenbanken, Schnittstellen zu anderen Plattformen/Datenbanken</a:t>
            </a:r>
          </a:p>
          <a:p>
            <a:pPr marL="513560" indent="-513560">
              <a:lnSpc>
                <a:spcPct val="150000"/>
              </a:lnSpc>
              <a:buFont typeface="+mj-lt"/>
              <a:buAutoNum type="arabicPeriod"/>
            </a:pPr>
            <a:r>
              <a:rPr lang="de-CH" sz="2216" dirty="0"/>
              <a:t>Kontaktperson an jeder Universität (Stichwortkontrolle Metadaten)</a:t>
            </a:r>
          </a:p>
          <a:p>
            <a:pPr marL="513560" indent="-513560">
              <a:lnSpc>
                <a:spcPct val="150000"/>
              </a:lnSpc>
              <a:buFont typeface="+mj-lt"/>
              <a:buAutoNum type="arabicPeriod"/>
            </a:pPr>
            <a:r>
              <a:rPr lang="de-CH" sz="2216" dirty="0"/>
              <a:t>Sichtbarkeit, Anerkennung Lehreleistungen, </a:t>
            </a:r>
            <a:r>
              <a:rPr lang="de-CH" sz="2216" i="1" dirty="0" err="1"/>
              <a:t>accessability</a:t>
            </a:r>
            <a:r>
              <a:rPr lang="de-CH" sz="2216" dirty="0"/>
              <a:t>, </a:t>
            </a:r>
            <a:r>
              <a:rPr lang="de-CH" sz="2216" i="1" dirty="0" err="1"/>
              <a:t>life</a:t>
            </a:r>
            <a:r>
              <a:rPr lang="de-CH" sz="2216" i="1" dirty="0"/>
              <a:t> </a:t>
            </a:r>
            <a:r>
              <a:rPr lang="de-CH" sz="2216" i="1" dirty="0" err="1"/>
              <a:t>long</a:t>
            </a:r>
            <a:r>
              <a:rPr lang="de-CH" sz="2216" i="1" dirty="0"/>
              <a:t> </a:t>
            </a:r>
            <a:r>
              <a:rPr lang="de-CH" sz="2216" i="1" dirty="0" err="1"/>
              <a:t>learning</a:t>
            </a:r>
            <a:endParaRPr lang="de-CH" sz="2216" i="1" dirty="0"/>
          </a:p>
          <a:p>
            <a:pPr marL="513560" indent="-513560">
              <a:buFont typeface="+mj-lt"/>
              <a:buAutoNum type="arabicPeriod"/>
            </a:pPr>
            <a:endParaRPr lang="de-CH" dirty="0"/>
          </a:p>
        </p:txBody>
      </p:sp>
    </p:spTree>
    <p:extLst>
      <p:ext uri="{BB962C8B-B14F-4D97-AF65-F5344CB8AC3E}">
        <p14:creationId xmlns:p14="http://schemas.microsoft.com/office/powerpoint/2010/main" val="382571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72081-B688-4B1E-91D3-8EF243CAB26B}"/>
              </a:ext>
            </a:extLst>
          </p:cNvPr>
          <p:cNvSpPr>
            <a:spLocks noGrp="1"/>
          </p:cNvSpPr>
          <p:nvPr>
            <p:ph type="title"/>
          </p:nvPr>
        </p:nvSpPr>
        <p:spPr/>
        <p:txBody>
          <a:bodyPr>
            <a:normAutofit/>
          </a:bodyPr>
          <a:lstStyle/>
          <a:p>
            <a:r>
              <a:rPr lang="de-CH" sz="3600" dirty="0"/>
              <a:t>Organisatorische Ausgestaltung, Stand März</a:t>
            </a:r>
          </a:p>
        </p:txBody>
      </p:sp>
      <p:sp>
        <p:nvSpPr>
          <p:cNvPr id="3" name="Inhaltsplatzhalter 2">
            <a:extLst>
              <a:ext uri="{FF2B5EF4-FFF2-40B4-BE49-F238E27FC236}">
                <a16:creationId xmlns:a16="http://schemas.microsoft.com/office/drawing/2014/main" id="{1A1DC6AB-005C-4675-876C-3A5B5D5EE2DE}"/>
              </a:ext>
            </a:extLst>
          </p:cNvPr>
          <p:cNvSpPr>
            <a:spLocks noGrp="1"/>
          </p:cNvSpPr>
          <p:nvPr>
            <p:ph idx="1"/>
          </p:nvPr>
        </p:nvSpPr>
        <p:spPr/>
        <p:txBody>
          <a:bodyPr>
            <a:normAutofit fontScale="92500"/>
          </a:bodyPr>
          <a:lstStyle/>
          <a:p>
            <a:pPr marL="422110" indent="-422110"/>
            <a:r>
              <a:rPr lang="de-CH" dirty="0"/>
              <a:t>Gegenwärtig in Abklärung: Rolle von SWITCH </a:t>
            </a:r>
          </a:p>
          <a:p>
            <a:pPr marL="422110" indent="-422110"/>
            <a:endParaRPr lang="de-CH" dirty="0"/>
          </a:p>
          <a:p>
            <a:pPr marL="422110" indent="-422110"/>
            <a:r>
              <a:rPr lang="de-CH" dirty="0"/>
              <a:t>Setup wird durch den IT-Service-Dienstleister </a:t>
            </a:r>
            <a:r>
              <a:rPr lang="de-CH" dirty="0" err="1"/>
              <a:t>Metaventis</a:t>
            </a:r>
            <a:r>
              <a:rPr lang="de-CH" dirty="0"/>
              <a:t> GmbH gemacht</a:t>
            </a:r>
          </a:p>
          <a:p>
            <a:pPr marL="422110" indent="-422110"/>
            <a:endParaRPr lang="de-CH" dirty="0"/>
          </a:p>
          <a:p>
            <a:pPr marL="422110" indent="-422110"/>
            <a:r>
              <a:rPr lang="de-CH" dirty="0"/>
              <a:t>Hosting voraussichtlich in Deutschland (GWDG)</a:t>
            </a:r>
          </a:p>
          <a:p>
            <a:pPr marL="422110" indent="-422110"/>
            <a:endParaRPr lang="de-CH" dirty="0"/>
          </a:p>
          <a:p>
            <a:pPr marL="422110" indent="-422110"/>
            <a:r>
              <a:rPr lang="de-CH" dirty="0"/>
              <a:t>Organisation über SWITCH Working </a:t>
            </a:r>
            <a:r>
              <a:rPr lang="de-CH" dirty="0" err="1"/>
              <a:t>group</a:t>
            </a:r>
            <a:r>
              <a:rPr lang="de-CH" dirty="0"/>
              <a:t> </a:t>
            </a:r>
          </a:p>
          <a:p>
            <a:pPr marL="422110" indent="-422110"/>
            <a:endParaRPr lang="de-CH" dirty="0"/>
          </a:p>
          <a:p>
            <a:pPr marL="422110" indent="-422110"/>
            <a:r>
              <a:rPr lang="de-CH" dirty="0"/>
              <a:t>Momentan Entwurf eines </a:t>
            </a:r>
            <a:r>
              <a:rPr lang="de-CH" dirty="0" err="1"/>
              <a:t>Governances</a:t>
            </a:r>
            <a:r>
              <a:rPr lang="de-CH" dirty="0"/>
              <a:t> Models </a:t>
            </a:r>
          </a:p>
          <a:p>
            <a:pPr marL="422110" indent="-422110"/>
            <a:endParaRPr lang="de-CH" dirty="0"/>
          </a:p>
          <a:p>
            <a:pPr marL="422110" indent="-422110"/>
            <a:endParaRPr lang="de-CH" dirty="0"/>
          </a:p>
          <a:p>
            <a:pPr marL="422110" indent="-422110"/>
            <a:endParaRPr lang="de-CH" dirty="0"/>
          </a:p>
          <a:p>
            <a:pPr marL="422110" indent="-422110"/>
            <a:endParaRPr lang="de-CH" dirty="0"/>
          </a:p>
          <a:p>
            <a:pPr marL="422110" indent="-422110"/>
            <a:endParaRPr lang="de-CH" dirty="0"/>
          </a:p>
          <a:p>
            <a:pPr marL="422110" indent="-422110"/>
            <a:endParaRPr lang="de-CH" dirty="0"/>
          </a:p>
          <a:p>
            <a:pPr marL="422110" indent="-422110"/>
            <a:endParaRPr lang="de-CH" dirty="0"/>
          </a:p>
        </p:txBody>
      </p:sp>
      <p:sp>
        <p:nvSpPr>
          <p:cNvPr id="4" name="Foliennummernplatzhalter 3">
            <a:extLst>
              <a:ext uri="{FF2B5EF4-FFF2-40B4-BE49-F238E27FC236}">
                <a16:creationId xmlns:a16="http://schemas.microsoft.com/office/drawing/2014/main" id="{1BA2CFC8-B524-4466-B08C-4FB0A09A0337}"/>
              </a:ext>
            </a:extLst>
          </p:cNvPr>
          <p:cNvSpPr>
            <a:spLocks noGrp="1"/>
          </p:cNvSpPr>
          <p:nvPr>
            <p:ph type="sldNum" sz="quarter" idx="12"/>
          </p:nvPr>
        </p:nvSpPr>
        <p:spPr/>
        <p:txBody>
          <a:bodyPr/>
          <a:lstStyle/>
          <a:p>
            <a:fld id="{C7ABEB66-761F-4DAD-BF25-6900B8A34799}" type="slidenum">
              <a:rPr lang="de-CH" smtClean="0"/>
              <a:t>18</a:t>
            </a:fld>
            <a:endParaRPr lang="de-CH"/>
          </a:p>
        </p:txBody>
      </p:sp>
    </p:spTree>
    <p:extLst>
      <p:ext uri="{BB962C8B-B14F-4D97-AF65-F5344CB8AC3E}">
        <p14:creationId xmlns:p14="http://schemas.microsoft.com/office/powerpoint/2010/main" val="370919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normAutofit/>
          </a:bodyPr>
          <a:lstStyle/>
          <a:p>
            <a:r>
              <a:rPr lang="en-US" sz="3600" dirty="0" err="1"/>
              <a:t>Institutionelle</a:t>
            </a:r>
            <a:r>
              <a:rPr lang="en-US" sz="3600" dirty="0"/>
              <a:t> </a:t>
            </a:r>
            <a:r>
              <a:rPr lang="en-US" sz="3600" dirty="0" err="1"/>
              <a:t>Rahmenbedingungen</a:t>
            </a:r>
            <a:endParaRPr lang="de-CH" sz="3600" dirty="0"/>
          </a:p>
        </p:txBody>
      </p:sp>
      <p:sp>
        <p:nvSpPr>
          <p:cNvPr id="7" name="Foliennummernplatzhalter 6"/>
          <p:cNvSpPr>
            <a:spLocks noGrp="1"/>
          </p:cNvSpPr>
          <p:nvPr>
            <p:ph type="sldNum" sz="quarter" idx="12"/>
          </p:nvPr>
        </p:nvSpPr>
        <p:spPr/>
        <p:txBody>
          <a:bodyPr/>
          <a:lstStyle/>
          <a:p>
            <a:pPr defTabSz="912996"/>
            <a:fld id="{5FEC3FD5-3473-48A6-ACC3-911A05F5A112}" type="slidenum">
              <a:rPr lang="de-CH" b="0">
                <a:solidFill>
                  <a:prstClr val="black"/>
                </a:solidFill>
              </a:rPr>
              <a:pPr defTabSz="912996"/>
              <a:t>2</a:t>
            </a:fld>
            <a:endParaRPr lang="de-CH" b="0" dirty="0">
              <a:solidFill>
                <a:prstClr val="black"/>
              </a:solidFill>
            </a:endParaRPr>
          </a:p>
        </p:txBody>
      </p:sp>
      <p:sp>
        <p:nvSpPr>
          <p:cNvPr id="4" name="Rechteck 3"/>
          <p:cNvSpPr/>
          <p:nvPr/>
        </p:nvSpPr>
        <p:spPr>
          <a:xfrm>
            <a:off x="1960594" y="3500896"/>
            <a:ext cx="6416243" cy="1751633"/>
          </a:xfrm>
          <a:prstGeom prst="rect">
            <a:avLst/>
          </a:prstGeom>
        </p:spPr>
        <p:txBody>
          <a:bodyPr wrap="square">
            <a:spAutoFit/>
          </a:bodyPr>
          <a:lstStyle/>
          <a:p>
            <a:pPr marL="285311" indent="-285311" defTabSz="912996">
              <a:buFont typeface="Arial" panose="020B0604020202020204" pitchFamily="34" charset="0"/>
              <a:buChar char="•"/>
            </a:pPr>
            <a:r>
              <a:rPr lang="en-US" sz="1797" dirty="0">
                <a:solidFill>
                  <a:prstClr val="black"/>
                </a:solidFill>
                <a:latin typeface="Calibri"/>
              </a:rPr>
              <a:t>financing for OER</a:t>
            </a:r>
          </a:p>
          <a:p>
            <a:pPr defTabSz="912996"/>
            <a:endParaRPr lang="en-US" sz="1797" dirty="0">
              <a:solidFill>
                <a:prstClr val="black"/>
              </a:solidFill>
              <a:latin typeface="Calibri"/>
            </a:endParaRPr>
          </a:p>
          <a:p>
            <a:pPr defTabSz="912996"/>
            <a:endParaRPr lang="en-US" sz="1797" dirty="0">
              <a:solidFill>
                <a:prstClr val="black"/>
              </a:solidFill>
              <a:latin typeface="Calibri"/>
            </a:endParaRPr>
          </a:p>
          <a:p>
            <a:pPr defTabSz="912996"/>
            <a:endParaRPr lang="en-US" sz="1797" dirty="0">
              <a:solidFill>
                <a:prstClr val="black"/>
              </a:solidFill>
              <a:latin typeface="Calibri"/>
            </a:endParaRPr>
          </a:p>
          <a:p>
            <a:pPr marL="285311" indent="-285311" defTabSz="912996">
              <a:buFont typeface="Arial" panose="020B0604020202020204" pitchFamily="34" charset="0"/>
              <a:buChar char="•"/>
            </a:pPr>
            <a:r>
              <a:rPr lang="en-US" sz="1797" dirty="0">
                <a:solidFill>
                  <a:prstClr val="black"/>
                </a:solidFill>
                <a:latin typeface="Calibri"/>
              </a:rPr>
              <a:t>infrastructure for OER</a:t>
            </a:r>
          </a:p>
          <a:p>
            <a:pPr defTabSz="912996"/>
            <a:endParaRPr lang="en-US" sz="1797" dirty="0">
              <a:solidFill>
                <a:prstClr val="black"/>
              </a:solidFill>
              <a:latin typeface="Calibri"/>
            </a:endParaRPr>
          </a:p>
        </p:txBody>
      </p:sp>
      <p:pic>
        <p:nvPicPr>
          <p:cNvPr id="9" name="Grafik 8"/>
          <p:cNvPicPr/>
          <p:nvPr/>
        </p:nvPicPr>
        <p:blipFill>
          <a:blip r:embed="rId3"/>
          <a:stretch>
            <a:fillRect/>
          </a:stretch>
        </p:blipFill>
        <p:spPr>
          <a:xfrm>
            <a:off x="4442383" y="2925726"/>
            <a:ext cx="5866328" cy="3097749"/>
          </a:xfrm>
          <a:prstGeom prst="rect">
            <a:avLst/>
          </a:prstGeom>
          <a:ln>
            <a:noFill/>
          </a:ln>
        </p:spPr>
      </p:pic>
      <p:sp>
        <p:nvSpPr>
          <p:cNvPr id="2" name="Rechteck 1"/>
          <p:cNvSpPr/>
          <p:nvPr/>
        </p:nvSpPr>
        <p:spPr>
          <a:xfrm>
            <a:off x="1960594" y="2925725"/>
            <a:ext cx="1504066" cy="368884"/>
          </a:xfrm>
          <a:prstGeom prst="rect">
            <a:avLst/>
          </a:prstGeom>
        </p:spPr>
        <p:txBody>
          <a:bodyPr wrap="none">
            <a:spAutoFit/>
          </a:bodyPr>
          <a:lstStyle/>
          <a:p>
            <a:pPr defTabSz="912996"/>
            <a:r>
              <a:rPr lang="en-US" sz="1797" dirty="0">
                <a:solidFill>
                  <a:prstClr val="black"/>
                </a:solidFill>
                <a:latin typeface="Calibri"/>
              </a:rPr>
              <a:t>There's little…</a:t>
            </a:r>
          </a:p>
        </p:txBody>
      </p:sp>
      <p:sp>
        <p:nvSpPr>
          <p:cNvPr id="3" name="Rechteck 2"/>
          <p:cNvSpPr/>
          <p:nvPr/>
        </p:nvSpPr>
        <p:spPr>
          <a:xfrm>
            <a:off x="1960593" y="1561105"/>
            <a:ext cx="8270778" cy="338234"/>
          </a:xfrm>
          <a:prstGeom prst="rect">
            <a:avLst/>
          </a:prstGeom>
        </p:spPr>
        <p:txBody>
          <a:bodyPr wrap="square">
            <a:spAutoFit/>
          </a:bodyPr>
          <a:lstStyle/>
          <a:p>
            <a:pPr defTabSz="912996"/>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Is</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there</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any</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funding</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for</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OER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your</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university</a:t>
            </a:r>
            <a:r>
              <a:rPr lang="de-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de-CH" sz="1598" i="1" dirty="0">
              <a:solidFill>
                <a:prstClr val="black"/>
              </a:solidFill>
              <a:latin typeface="Arial" panose="020B0604020202020204" pitchFamily="34" charset="0"/>
              <a:cs typeface="Arial" panose="020B0604020202020204" pitchFamily="34" charset="0"/>
            </a:endParaRPr>
          </a:p>
        </p:txBody>
      </p:sp>
      <p:sp>
        <p:nvSpPr>
          <p:cNvPr id="5" name="Rechteck 4"/>
          <p:cNvSpPr/>
          <p:nvPr/>
        </p:nvSpPr>
        <p:spPr>
          <a:xfrm>
            <a:off x="1960593" y="2082280"/>
            <a:ext cx="8270778" cy="584134"/>
          </a:xfrm>
          <a:prstGeom prst="rect">
            <a:avLst/>
          </a:prstGeom>
        </p:spPr>
        <p:txBody>
          <a:bodyPr wrap="square">
            <a:spAutoFit/>
          </a:bodyPr>
          <a:lstStyle/>
          <a:p>
            <a:pPr defTabSz="912996"/>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Does</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your</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university</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have an infrastructure (</a:t>
            </a:r>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e.g</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repository</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 for </a:t>
            </a:r>
            <a:r>
              <a:rPr lang="fr-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archival</a:t>
            </a:r>
            <a:r>
              <a:rPr lang="fr-CH" sz="1598" i="1" dirty="0">
                <a:solidFill>
                  <a:prstClr val="black"/>
                </a:solidFill>
                <a:latin typeface="Arial" panose="020B0604020202020204" pitchFamily="34" charset="0"/>
                <a:ea typeface="Times New Roman" panose="02020603050405020304" pitchFamily="18" charset="0"/>
                <a:cs typeface="Arial" panose="020B0604020202020204" pitchFamily="34" charset="0"/>
              </a:rPr>
              <a:t>/distribution of OER?</a:t>
            </a:r>
            <a:endParaRPr lang="de-CH" sz="1598" i="1" dirty="0">
              <a:solidFill>
                <a:prstClr val="black"/>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B5068A1E-E1B6-17CC-D413-B6FD766DA851}"/>
              </a:ext>
            </a:extLst>
          </p:cNvPr>
          <p:cNvSpPr txBox="1"/>
          <p:nvPr/>
        </p:nvSpPr>
        <p:spPr>
          <a:xfrm>
            <a:off x="483926" y="6062600"/>
            <a:ext cx="7892912" cy="395493"/>
          </a:xfrm>
          <a:prstGeom prst="rect">
            <a:avLst/>
          </a:prstGeom>
          <a:noFill/>
        </p:spPr>
        <p:txBody>
          <a:bodyPr wrap="square">
            <a:spAutoFit/>
          </a:bodyPr>
          <a:lstStyle/>
          <a:p>
            <a:pPr>
              <a:lnSpc>
                <a:spcPct val="100000"/>
              </a:lnSpc>
            </a:pPr>
            <a:r>
              <a:rPr lang="de-CH" sz="985" dirty="0"/>
              <a:t>Report on </a:t>
            </a:r>
            <a:r>
              <a:rPr lang="de-CH" sz="985" dirty="0" err="1"/>
              <a:t>the</a:t>
            </a:r>
            <a:r>
              <a:rPr lang="de-CH" sz="985" dirty="0"/>
              <a:t> Open Educational Resources (OER) Survey at Swiss </a:t>
            </a:r>
            <a:r>
              <a:rPr lang="de-CH" sz="985" dirty="0" err="1"/>
              <a:t>Universities</a:t>
            </a:r>
            <a:r>
              <a:rPr lang="de-CH" sz="985" dirty="0"/>
              <a:t>, Gutknecht, Pascal; Reimer, Ricarda T.D.; Lüthi, Gabriela (March 2020) </a:t>
            </a:r>
            <a:r>
              <a:rPr lang="de-CH" sz="985" dirty="0">
                <a:hlinkClick r:id="rId4"/>
              </a:rPr>
              <a:t>Survey</a:t>
            </a:r>
            <a:endParaRPr lang="de-CH" sz="985" dirty="0"/>
          </a:p>
        </p:txBody>
      </p:sp>
    </p:spTree>
    <p:extLst>
      <p:ext uri="{BB962C8B-B14F-4D97-AF65-F5344CB8AC3E}">
        <p14:creationId xmlns:p14="http://schemas.microsoft.com/office/powerpoint/2010/main" val="159819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err="1"/>
              <a:t>Herausforderungen</a:t>
            </a:r>
            <a:endParaRPr lang="de-CH" dirty="0"/>
          </a:p>
        </p:txBody>
      </p:sp>
      <p:sp>
        <p:nvSpPr>
          <p:cNvPr id="4" name="Foliennummernplatzhalter 3"/>
          <p:cNvSpPr>
            <a:spLocks noGrp="1"/>
          </p:cNvSpPr>
          <p:nvPr>
            <p:ph type="sldNum" sz="quarter" idx="12"/>
          </p:nvPr>
        </p:nvSpPr>
        <p:spPr/>
        <p:txBody>
          <a:bodyPr/>
          <a:lstStyle/>
          <a:p>
            <a:pPr defTabSz="912996"/>
            <a:fld id="{5FEC3FD5-3473-48A6-ACC3-911A05F5A112}" type="slidenum">
              <a:rPr lang="de-CH" b="0">
                <a:solidFill>
                  <a:prstClr val="black"/>
                </a:solidFill>
              </a:rPr>
              <a:pPr defTabSz="912996"/>
              <a:t>3</a:t>
            </a:fld>
            <a:endParaRPr lang="de-CH" b="0">
              <a:solidFill>
                <a:prstClr val="black"/>
              </a:solidFill>
            </a:endParaRPr>
          </a:p>
        </p:txBody>
      </p:sp>
      <p:pic>
        <p:nvPicPr>
          <p:cNvPr id="6" name="Inhaltsplatzhalter 5"/>
          <p:cNvPicPr>
            <a:picLocks noGrp="1"/>
          </p:cNvPicPr>
          <p:nvPr>
            <p:ph idx="1"/>
          </p:nvPr>
        </p:nvPicPr>
        <p:blipFill>
          <a:blip r:embed="rId3"/>
          <a:stretch>
            <a:fillRect/>
          </a:stretch>
        </p:blipFill>
        <p:spPr>
          <a:xfrm>
            <a:off x="1957186" y="2162155"/>
            <a:ext cx="7369124" cy="4313785"/>
          </a:xfrm>
          <a:prstGeom prst="rect">
            <a:avLst/>
          </a:prstGeom>
        </p:spPr>
      </p:pic>
      <p:sp>
        <p:nvSpPr>
          <p:cNvPr id="3" name="Rechteck 2"/>
          <p:cNvSpPr/>
          <p:nvPr/>
        </p:nvSpPr>
        <p:spPr>
          <a:xfrm>
            <a:off x="1957185" y="1585678"/>
            <a:ext cx="8274186" cy="368884"/>
          </a:xfrm>
          <a:prstGeom prst="rect">
            <a:avLst/>
          </a:prstGeom>
        </p:spPr>
        <p:txBody>
          <a:bodyPr wrap="square">
            <a:spAutoFit/>
          </a:bodyPr>
          <a:lstStyle/>
          <a:p>
            <a:pPr defTabSz="912996"/>
            <a:r>
              <a:rPr lang="de-CH" sz="1797" i="1" dirty="0" err="1">
                <a:solidFill>
                  <a:prstClr val="black"/>
                </a:solidFill>
                <a:latin typeface="Segoe UI" panose="020B0502040204020203" pitchFamily="34" charset="0"/>
                <a:ea typeface="Times New Roman" panose="02020603050405020304" pitchFamily="18" charset="0"/>
              </a:rPr>
              <a:t>What</a:t>
            </a:r>
            <a:r>
              <a:rPr lang="de-CH" sz="1797" i="1" dirty="0">
                <a:solidFill>
                  <a:prstClr val="black"/>
                </a:solidFill>
                <a:latin typeface="Segoe UI" panose="020B0502040204020203" pitchFamily="34" charset="0"/>
                <a:ea typeface="Times New Roman" panose="02020603050405020304" pitchFamily="18" charset="0"/>
              </a:rPr>
              <a:t> </a:t>
            </a:r>
            <a:r>
              <a:rPr lang="de-CH" sz="1598"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challenges</a:t>
            </a:r>
            <a:r>
              <a:rPr lang="de-CH" sz="1797" i="1" dirty="0">
                <a:solidFill>
                  <a:prstClr val="black"/>
                </a:solidFill>
                <a:latin typeface="Segoe UI" panose="020B0502040204020203" pitchFamily="34" charset="0"/>
                <a:ea typeface="Times New Roman" panose="02020603050405020304" pitchFamily="18" charset="0"/>
              </a:rPr>
              <a:t> do </a:t>
            </a:r>
            <a:r>
              <a:rPr lang="de-CH" sz="1797" i="1" dirty="0" err="1">
                <a:solidFill>
                  <a:prstClr val="black"/>
                </a:solidFill>
                <a:latin typeface="Segoe UI" panose="020B0502040204020203" pitchFamily="34" charset="0"/>
                <a:ea typeface="Times New Roman" panose="02020603050405020304" pitchFamily="18" charset="0"/>
              </a:rPr>
              <a:t>you</a:t>
            </a:r>
            <a:r>
              <a:rPr lang="de-CH" sz="1797" i="1" dirty="0">
                <a:solidFill>
                  <a:prstClr val="black"/>
                </a:solidFill>
                <a:latin typeface="Segoe UI" panose="020B0502040204020203" pitchFamily="34" charset="0"/>
                <a:ea typeface="Times New Roman" panose="02020603050405020304" pitchFamily="18" charset="0"/>
              </a:rPr>
              <a:t> </a:t>
            </a:r>
            <a:r>
              <a:rPr lang="de-CH" sz="1797" i="1" dirty="0" err="1">
                <a:solidFill>
                  <a:prstClr val="black"/>
                </a:solidFill>
                <a:latin typeface="Segoe UI" panose="020B0502040204020203" pitchFamily="34" charset="0"/>
                <a:ea typeface="Times New Roman" panose="02020603050405020304" pitchFamily="18" charset="0"/>
              </a:rPr>
              <a:t>see</a:t>
            </a:r>
            <a:r>
              <a:rPr lang="de-CH" sz="1797" i="1" dirty="0">
                <a:solidFill>
                  <a:prstClr val="black"/>
                </a:solidFill>
                <a:latin typeface="Segoe UI" panose="020B0502040204020203" pitchFamily="34" charset="0"/>
                <a:ea typeface="Times New Roman" panose="02020603050405020304" pitchFamily="18" charset="0"/>
              </a:rPr>
              <a:t> </a:t>
            </a:r>
            <a:r>
              <a:rPr lang="de-CH" sz="1797" i="1" dirty="0" err="1">
                <a:solidFill>
                  <a:prstClr val="black"/>
                </a:solidFill>
                <a:latin typeface="Segoe UI" panose="020B0502040204020203" pitchFamily="34" charset="0"/>
                <a:ea typeface="Times New Roman" panose="02020603050405020304" pitchFamily="18" charset="0"/>
              </a:rPr>
              <a:t>for</a:t>
            </a:r>
            <a:r>
              <a:rPr lang="de-CH" sz="1797" i="1" dirty="0">
                <a:solidFill>
                  <a:prstClr val="black"/>
                </a:solidFill>
                <a:latin typeface="Segoe UI" panose="020B0502040204020203" pitchFamily="34" charset="0"/>
                <a:ea typeface="Times New Roman" panose="02020603050405020304" pitchFamily="18" charset="0"/>
              </a:rPr>
              <a:t> OER in </a:t>
            </a:r>
            <a:r>
              <a:rPr lang="de-CH" sz="1797" i="1" dirty="0" err="1">
                <a:solidFill>
                  <a:prstClr val="black"/>
                </a:solidFill>
                <a:latin typeface="Segoe UI" panose="020B0502040204020203" pitchFamily="34" charset="0"/>
                <a:ea typeface="Times New Roman" panose="02020603050405020304" pitchFamily="18" charset="0"/>
              </a:rPr>
              <a:t>general</a:t>
            </a:r>
            <a:r>
              <a:rPr lang="de-CH" sz="1797" i="1" dirty="0">
                <a:solidFill>
                  <a:prstClr val="black"/>
                </a:solidFill>
                <a:latin typeface="Segoe UI" panose="020B0502040204020203" pitchFamily="34" charset="0"/>
                <a:ea typeface="Times New Roman" panose="02020603050405020304" pitchFamily="18" charset="0"/>
              </a:rPr>
              <a:t>?</a:t>
            </a:r>
            <a:endParaRPr lang="de-CH" sz="1797" i="1" dirty="0">
              <a:solidFill>
                <a:prstClr val="black"/>
              </a:solidFill>
              <a:latin typeface="Calibri"/>
            </a:endParaRPr>
          </a:p>
        </p:txBody>
      </p:sp>
      <p:sp>
        <p:nvSpPr>
          <p:cNvPr id="7" name="Textfeld 6">
            <a:extLst>
              <a:ext uri="{FF2B5EF4-FFF2-40B4-BE49-F238E27FC236}">
                <a16:creationId xmlns:a16="http://schemas.microsoft.com/office/drawing/2014/main" id="{40F7B873-4458-FB78-6665-10BAF83EEB48}"/>
              </a:ext>
            </a:extLst>
          </p:cNvPr>
          <p:cNvSpPr txBox="1"/>
          <p:nvPr/>
        </p:nvSpPr>
        <p:spPr>
          <a:xfrm>
            <a:off x="2227129" y="6453814"/>
            <a:ext cx="6829238" cy="395493"/>
          </a:xfrm>
          <a:prstGeom prst="rect">
            <a:avLst/>
          </a:prstGeom>
          <a:noFill/>
        </p:spPr>
        <p:txBody>
          <a:bodyPr wrap="square">
            <a:spAutoFit/>
          </a:bodyPr>
          <a:lstStyle/>
          <a:p>
            <a:pPr>
              <a:lnSpc>
                <a:spcPct val="100000"/>
              </a:lnSpc>
            </a:pPr>
            <a:r>
              <a:rPr lang="de-CH" sz="985" dirty="0"/>
              <a:t>Report on </a:t>
            </a:r>
            <a:r>
              <a:rPr lang="de-CH" sz="985" dirty="0" err="1"/>
              <a:t>the</a:t>
            </a:r>
            <a:r>
              <a:rPr lang="de-CH" sz="985" dirty="0"/>
              <a:t> Open Educational Resources (OER) Survey at Swiss </a:t>
            </a:r>
            <a:r>
              <a:rPr lang="de-CH" sz="985" dirty="0" err="1"/>
              <a:t>Universities</a:t>
            </a:r>
            <a:r>
              <a:rPr lang="de-CH" sz="985" dirty="0"/>
              <a:t>, Gutknecht, Pascal; Reimer, Ricarda T.D.; Lüthi, Gabriela (March 2020) </a:t>
            </a:r>
            <a:r>
              <a:rPr lang="de-CH" sz="985" dirty="0">
                <a:hlinkClick r:id="rId4"/>
              </a:rPr>
              <a:t>Survey</a:t>
            </a:r>
            <a:endParaRPr lang="de-CH" sz="985" dirty="0"/>
          </a:p>
        </p:txBody>
      </p:sp>
      <p:sp>
        <p:nvSpPr>
          <p:cNvPr id="8" name="Ellipse 7">
            <a:extLst>
              <a:ext uri="{FF2B5EF4-FFF2-40B4-BE49-F238E27FC236}">
                <a16:creationId xmlns:a16="http://schemas.microsoft.com/office/drawing/2014/main" id="{825B0D56-A2B6-13C1-28E7-EEE24D9769F8}"/>
              </a:ext>
            </a:extLst>
          </p:cNvPr>
          <p:cNvSpPr/>
          <p:nvPr/>
        </p:nvSpPr>
        <p:spPr>
          <a:xfrm>
            <a:off x="1961830" y="2099409"/>
            <a:ext cx="1506870" cy="1684149"/>
          </a:xfrm>
          <a:prstGeom prst="ellipse">
            <a:avLst/>
          </a:prstGeom>
          <a:noFill/>
          <a:ln>
            <a:solidFill>
              <a:srgbClr val="0064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216"/>
          </a:p>
        </p:txBody>
      </p:sp>
    </p:spTree>
    <p:extLst>
      <p:ext uri="{BB962C8B-B14F-4D97-AF65-F5344CB8AC3E}">
        <p14:creationId xmlns:p14="http://schemas.microsoft.com/office/powerpoint/2010/main" val="118226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0002D-D354-4C80-BFA0-AD824100B74F}"/>
              </a:ext>
            </a:extLst>
          </p:cNvPr>
          <p:cNvSpPr>
            <a:spLocks noGrp="1"/>
          </p:cNvSpPr>
          <p:nvPr>
            <p:ph type="title"/>
          </p:nvPr>
        </p:nvSpPr>
        <p:spPr/>
        <p:txBody>
          <a:bodyPr>
            <a:normAutofit/>
          </a:bodyPr>
          <a:lstStyle/>
          <a:p>
            <a:r>
              <a:rPr lang="de-CH" sz="3600" dirty="0"/>
              <a:t>Aktuell: OER Veröffentlichen</a:t>
            </a:r>
          </a:p>
        </p:txBody>
      </p:sp>
      <p:pic>
        <p:nvPicPr>
          <p:cNvPr id="1030" name="Picture 6">
            <a:extLst>
              <a:ext uri="{FF2B5EF4-FFF2-40B4-BE49-F238E27FC236}">
                <a16:creationId xmlns:a16="http://schemas.microsoft.com/office/drawing/2014/main" id="{DADF6513-4EAF-465A-8514-16B24258E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532" y="1901019"/>
            <a:ext cx="2310426" cy="7081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C532EF7-DA5A-403B-A6A4-7DE371388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485" y="2977264"/>
            <a:ext cx="1407515" cy="17974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C6AB4F-E078-436B-8E51-A116978DDA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237" y="3231868"/>
            <a:ext cx="2482174" cy="893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A72D3DE-F1E9-4A40-99B2-A82F884A1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589" y="1571225"/>
            <a:ext cx="2056997" cy="11390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B6CDCED-54C2-4AF0-AD56-54D6258CF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9829" y="1762785"/>
            <a:ext cx="2016172" cy="9320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CB8259F-E78E-41E6-9962-A6103D146A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7735" y="5176785"/>
            <a:ext cx="2491683" cy="8654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dX Lern-Apps – Lernkurse – Apps bei Google Play">
            <a:extLst>
              <a:ext uri="{FF2B5EF4-FFF2-40B4-BE49-F238E27FC236}">
                <a16:creationId xmlns:a16="http://schemas.microsoft.com/office/drawing/2014/main" id="{B54D156B-97FA-4C54-92B6-F12DD354420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015" y="4721363"/>
            <a:ext cx="1407515" cy="14075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280799C5-8905-425A-AA8F-4143D5FA707F}"/>
              </a:ext>
            </a:extLst>
          </p:cNvPr>
          <p:cNvSpPr txBox="1"/>
          <p:nvPr/>
        </p:nvSpPr>
        <p:spPr>
          <a:xfrm>
            <a:off x="5881861" y="5425120"/>
            <a:ext cx="2205520" cy="491801"/>
          </a:xfrm>
          <a:prstGeom prst="rect">
            <a:avLst/>
          </a:prstGeom>
          <a:noFill/>
        </p:spPr>
        <p:txBody>
          <a:bodyPr wrap="square" rtlCol="0">
            <a:spAutoFit/>
          </a:bodyPr>
          <a:lstStyle/>
          <a:p>
            <a:r>
              <a:rPr lang="de-CH" sz="2596" dirty="0"/>
              <a:t>- Repository</a:t>
            </a:r>
          </a:p>
        </p:txBody>
      </p:sp>
      <p:pic>
        <p:nvPicPr>
          <p:cNvPr id="1050" name="Picture 26" descr="Duke ScholarWorks » Make your work open access via a repository at Duke">
            <a:extLst>
              <a:ext uri="{FF2B5EF4-FFF2-40B4-BE49-F238E27FC236}">
                <a16:creationId xmlns:a16="http://schemas.microsoft.com/office/drawing/2014/main" id="{7F8FEC2D-2CD5-4692-8549-B668BE11F41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0685" y="5292437"/>
            <a:ext cx="1681176" cy="63412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Graasp | Facebook">
            <a:extLst>
              <a:ext uri="{FF2B5EF4-FFF2-40B4-BE49-F238E27FC236}">
                <a16:creationId xmlns:a16="http://schemas.microsoft.com/office/drawing/2014/main" id="{EF577BA3-CF30-4A3C-8C0C-8A0D2D1E69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4621" y="1678326"/>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Flickr review | Creative Bloq">
            <a:extLst>
              <a:ext uri="{FF2B5EF4-FFF2-40B4-BE49-F238E27FC236}">
                <a16:creationId xmlns:a16="http://schemas.microsoft.com/office/drawing/2014/main" id="{E29074AE-C940-493E-BA92-B6EA4EE37CE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5289" y="3460450"/>
            <a:ext cx="2337223" cy="10026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ordPress.com – Wikipedia">
            <a:extLst>
              <a:ext uri="{FF2B5EF4-FFF2-40B4-BE49-F238E27FC236}">
                <a16:creationId xmlns:a16="http://schemas.microsoft.com/office/drawing/2014/main" id="{7F47F579-8D56-48BD-919E-EE8C2AAAED8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2804" y="3102772"/>
            <a:ext cx="1546416" cy="154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1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4BE1A-CBE7-423D-A9CB-384DBB36AB7F}"/>
              </a:ext>
            </a:extLst>
          </p:cNvPr>
          <p:cNvSpPr>
            <a:spLocks noGrp="1"/>
          </p:cNvSpPr>
          <p:nvPr>
            <p:ph type="title"/>
          </p:nvPr>
        </p:nvSpPr>
        <p:spPr/>
        <p:txBody>
          <a:bodyPr>
            <a:normAutofit/>
          </a:bodyPr>
          <a:lstStyle/>
          <a:p>
            <a:r>
              <a:rPr lang="de-CH" sz="3600" dirty="0"/>
              <a:t>Anforderungen an die Plattform</a:t>
            </a:r>
          </a:p>
        </p:txBody>
      </p:sp>
      <p:sp>
        <p:nvSpPr>
          <p:cNvPr id="3" name="Inhaltsplatzhalter 2">
            <a:extLst>
              <a:ext uri="{FF2B5EF4-FFF2-40B4-BE49-F238E27FC236}">
                <a16:creationId xmlns:a16="http://schemas.microsoft.com/office/drawing/2014/main" id="{899D320B-A358-47AE-9DA0-652C2F446E43}"/>
              </a:ext>
            </a:extLst>
          </p:cNvPr>
          <p:cNvSpPr>
            <a:spLocks noGrp="1"/>
          </p:cNvSpPr>
          <p:nvPr>
            <p:ph idx="1"/>
          </p:nvPr>
        </p:nvSpPr>
        <p:spPr/>
        <p:txBody>
          <a:bodyPr>
            <a:normAutofit/>
          </a:bodyPr>
          <a:lstStyle/>
          <a:p>
            <a:pPr marL="422110" indent="-422110"/>
            <a:r>
              <a:rPr lang="de-CH" dirty="0"/>
              <a:t>Über 20 Interviews mit Dozierenden (OER-Experten)</a:t>
            </a:r>
          </a:p>
          <a:p>
            <a:endParaRPr lang="de-CH" dirty="0"/>
          </a:p>
          <a:p>
            <a:pPr marL="422110" indent="-422110"/>
            <a:r>
              <a:rPr lang="de-CH" dirty="0"/>
              <a:t>Themen: Funktionen, Sichtbarkeit, Nutzergruppe, Qualitätssicherung etc.</a:t>
            </a:r>
          </a:p>
          <a:p>
            <a:endParaRPr lang="de-CH" dirty="0"/>
          </a:p>
          <a:p>
            <a:pPr marL="422110" indent="-422110"/>
            <a:r>
              <a:rPr lang="de-CH" dirty="0"/>
              <a:t>Internationale Vernetzung/Austausch mit anderen «OER-Initiativen» (z.B. ZOERR, </a:t>
            </a:r>
            <a:r>
              <a:rPr lang="de-CH" dirty="0" err="1"/>
              <a:t>Twillo</a:t>
            </a:r>
            <a:r>
              <a:rPr lang="de-CH" dirty="0"/>
              <a:t>, Open Education Austria, </a:t>
            </a:r>
            <a:r>
              <a:rPr lang="de-CH" dirty="0" err="1"/>
              <a:t>Orca.NRW</a:t>
            </a:r>
            <a:r>
              <a:rPr lang="de-CH" dirty="0"/>
              <a:t> etc.)</a:t>
            </a:r>
          </a:p>
          <a:p>
            <a:endParaRPr lang="de-CH" dirty="0"/>
          </a:p>
          <a:p>
            <a:pPr marL="422110" indent="-422110"/>
            <a:r>
              <a:rPr lang="de-CH" dirty="0"/>
              <a:t>Ziel: Festlegen eines Funktionskataloges</a:t>
            </a:r>
          </a:p>
          <a:p>
            <a:endParaRPr lang="de-CH" dirty="0"/>
          </a:p>
          <a:p>
            <a:endParaRPr lang="de-CH" dirty="0"/>
          </a:p>
          <a:p>
            <a:endParaRPr lang="de-CH" dirty="0"/>
          </a:p>
          <a:p>
            <a:endParaRPr lang="de-CH" dirty="0"/>
          </a:p>
        </p:txBody>
      </p:sp>
    </p:spTree>
    <p:extLst>
      <p:ext uri="{BB962C8B-B14F-4D97-AF65-F5344CB8AC3E}">
        <p14:creationId xmlns:p14="http://schemas.microsoft.com/office/powerpoint/2010/main" val="360620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28A8A-A2F9-4D15-8FD1-A6EC195BAFFD}"/>
              </a:ext>
            </a:extLst>
          </p:cNvPr>
          <p:cNvSpPr>
            <a:spLocks noGrp="1"/>
          </p:cNvSpPr>
          <p:nvPr>
            <p:ph type="title"/>
          </p:nvPr>
        </p:nvSpPr>
        <p:spPr/>
        <p:txBody>
          <a:bodyPr>
            <a:normAutofit/>
          </a:bodyPr>
          <a:lstStyle/>
          <a:p>
            <a:r>
              <a:rPr lang="de-CH" sz="3600" dirty="0"/>
              <a:t>Einsichten</a:t>
            </a:r>
          </a:p>
        </p:txBody>
      </p:sp>
      <p:sp>
        <p:nvSpPr>
          <p:cNvPr id="3" name="Inhaltsplatzhalter 2">
            <a:extLst>
              <a:ext uri="{FF2B5EF4-FFF2-40B4-BE49-F238E27FC236}">
                <a16:creationId xmlns:a16="http://schemas.microsoft.com/office/drawing/2014/main" id="{6F504CAE-0847-4E0D-B452-FDBE1533B59E}"/>
              </a:ext>
            </a:extLst>
          </p:cNvPr>
          <p:cNvSpPr>
            <a:spLocks noGrp="1"/>
          </p:cNvSpPr>
          <p:nvPr>
            <p:ph idx="1"/>
          </p:nvPr>
        </p:nvSpPr>
        <p:spPr/>
        <p:txBody>
          <a:bodyPr>
            <a:normAutofit fontScale="77500" lnSpcReduction="20000"/>
          </a:bodyPr>
          <a:lstStyle/>
          <a:p>
            <a:pPr marL="513560" indent="-513560">
              <a:lnSpc>
                <a:spcPct val="150000"/>
              </a:lnSpc>
              <a:buFont typeface="+mj-lt"/>
              <a:buAutoNum type="arabicPeriod"/>
            </a:pPr>
            <a:r>
              <a:rPr lang="de-CH" dirty="0"/>
              <a:t>Handle/DOI</a:t>
            </a:r>
          </a:p>
          <a:p>
            <a:pPr marL="513560" indent="-513560">
              <a:lnSpc>
                <a:spcPct val="150000"/>
              </a:lnSpc>
              <a:buFont typeface="+mj-lt"/>
              <a:buAutoNum type="arabicPeriod"/>
            </a:pPr>
            <a:r>
              <a:rPr lang="de-CH" dirty="0"/>
              <a:t>Benutzerfreundlichkeit/Autonomie</a:t>
            </a:r>
          </a:p>
          <a:p>
            <a:pPr marL="513560" indent="-513560">
              <a:lnSpc>
                <a:spcPct val="150000"/>
              </a:lnSpc>
              <a:buFont typeface="+mj-lt"/>
              <a:buAutoNum type="arabicPeriod"/>
            </a:pPr>
            <a:r>
              <a:rPr lang="de-CH" dirty="0"/>
              <a:t>Eine Form der Qualitätssicherung</a:t>
            </a:r>
          </a:p>
          <a:p>
            <a:pPr marL="513560" indent="-513560">
              <a:lnSpc>
                <a:spcPct val="150000"/>
              </a:lnSpc>
              <a:buFont typeface="+mj-lt"/>
              <a:buAutoNum type="arabicPeriod"/>
            </a:pPr>
            <a:r>
              <a:rPr lang="de-CH" dirty="0"/>
              <a:t>«Radikale» Offenheit</a:t>
            </a:r>
          </a:p>
          <a:p>
            <a:pPr marL="513560" indent="-513560">
              <a:lnSpc>
                <a:spcPct val="150000"/>
              </a:lnSpc>
              <a:buFont typeface="+mj-lt"/>
              <a:buAutoNum type="arabicPeriod"/>
            </a:pPr>
            <a:r>
              <a:rPr lang="de-CH" dirty="0"/>
              <a:t>Embedding</a:t>
            </a:r>
          </a:p>
          <a:p>
            <a:pPr marL="513560" indent="-513560">
              <a:lnSpc>
                <a:spcPct val="150000"/>
              </a:lnSpc>
              <a:buFont typeface="+mj-lt"/>
              <a:buAutoNum type="arabicPeriod"/>
            </a:pPr>
            <a:r>
              <a:rPr lang="de-CH" dirty="0"/>
              <a:t>Schnittstellen zu anderen Plattformen</a:t>
            </a:r>
          </a:p>
          <a:p>
            <a:pPr marL="513560" indent="-513560">
              <a:lnSpc>
                <a:spcPct val="150000"/>
              </a:lnSpc>
              <a:buFont typeface="+mj-lt"/>
              <a:buAutoNum type="arabicPeriod"/>
            </a:pPr>
            <a:endParaRPr lang="de-CH" dirty="0"/>
          </a:p>
          <a:p>
            <a:pPr marL="456498" lvl="1" indent="0">
              <a:lnSpc>
                <a:spcPct val="150000"/>
              </a:lnSpc>
              <a:buNone/>
            </a:pPr>
            <a:r>
              <a:rPr lang="de-CH" dirty="0">
                <a:sym typeface="Wingdings" panose="05000000000000000000" pitchFamily="2" charset="2"/>
              </a:rPr>
              <a:t> Plattform braucht einen </a:t>
            </a:r>
            <a:r>
              <a:rPr lang="de-CH" i="1" dirty="0" err="1">
                <a:sym typeface="Wingdings" panose="05000000000000000000" pitchFamily="2" charset="2"/>
              </a:rPr>
              <a:t>unique</a:t>
            </a:r>
            <a:r>
              <a:rPr lang="de-CH" i="1" dirty="0">
                <a:sym typeface="Wingdings" panose="05000000000000000000" pitchFamily="2" charset="2"/>
              </a:rPr>
              <a:t> </a:t>
            </a:r>
            <a:r>
              <a:rPr lang="de-CH" i="1" dirty="0" err="1">
                <a:sym typeface="Wingdings" panose="05000000000000000000" pitchFamily="2" charset="2"/>
              </a:rPr>
              <a:t>selling</a:t>
            </a:r>
            <a:r>
              <a:rPr lang="de-CH" i="1" dirty="0">
                <a:sym typeface="Wingdings" panose="05000000000000000000" pitchFamily="2" charset="2"/>
              </a:rPr>
              <a:t> </a:t>
            </a:r>
            <a:r>
              <a:rPr lang="de-CH" i="1" dirty="0" err="1">
                <a:sym typeface="Wingdings" panose="05000000000000000000" pitchFamily="2" charset="2"/>
              </a:rPr>
              <a:t>point</a:t>
            </a:r>
            <a:r>
              <a:rPr lang="de-CH" i="1" dirty="0">
                <a:sym typeface="Wingdings" panose="05000000000000000000" pitchFamily="2" charset="2"/>
              </a:rPr>
              <a:t> </a:t>
            </a:r>
            <a:endParaRPr lang="de-CH" dirty="0"/>
          </a:p>
          <a:p>
            <a:pPr marL="513560" indent="-513560">
              <a:buFont typeface="+mj-lt"/>
              <a:buAutoNum type="arabicPeriod"/>
            </a:pPr>
            <a:endParaRPr lang="de-CH" dirty="0"/>
          </a:p>
        </p:txBody>
      </p:sp>
    </p:spTree>
    <p:extLst>
      <p:ext uri="{BB962C8B-B14F-4D97-AF65-F5344CB8AC3E}">
        <p14:creationId xmlns:p14="http://schemas.microsoft.com/office/powerpoint/2010/main" val="293101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44AC021-854E-446E-9CC8-91415E3CB1E5}"/>
              </a:ext>
            </a:extLst>
          </p:cNvPr>
          <p:cNvSpPr>
            <a:spLocks noGrp="1"/>
          </p:cNvSpPr>
          <p:nvPr>
            <p:ph type="title"/>
          </p:nvPr>
        </p:nvSpPr>
        <p:spPr/>
        <p:txBody>
          <a:bodyPr>
            <a:normAutofit/>
          </a:bodyPr>
          <a:lstStyle/>
          <a:p>
            <a:r>
              <a:rPr lang="de-CH" sz="3600" dirty="0"/>
              <a:t>Dezentralisiert, «</a:t>
            </a:r>
            <a:r>
              <a:rPr lang="de-CH" sz="3600" i="1" dirty="0" err="1"/>
              <a:t>the</a:t>
            </a:r>
            <a:r>
              <a:rPr lang="de-CH" sz="3600" i="1" dirty="0"/>
              <a:t> </a:t>
            </a:r>
            <a:r>
              <a:rPr lang="de-CH" sz="3600" i="1" dirty="0" err="1"/>
              <a:t>internet</a:t>
            </a:r>
            <a:r>
              <a:rPr lang="de-CH" sz="3600" i="1" dirty="0"/>
              <a:t> </a:t>
            </a:r>
            <a:r>
              <a:rPr lang="de-CH" sz="3600" i="1" dirty="0" err="1"/>
              <a:t>as</a:t>
            </a:r>
            <a:r>
              <a:rPr lang="de-CH" sz="3600" i="1" dirty="0"/>
              <a:t> </a:t>
            </a:r>
            <a:r>
              <a:rPr lang="de-CH" sz="3600" i="1" dirty="0" err="1"/>
              <a:t>repository</a:t>
            </a:r>
            <a:r>
              <a:rPr lang="de-CH" sz="3600" dirty="0"/>
              <a:t>»</a:t>
            </a:r>
          </a:p>
        </p:txBody>
      </p:sp>
      <p:sp>
        <p:nvSpPr>
          <p:cNvPr id="8" name="Textplatzhalter 7">
            <a:extLst>
              <a:ext uri="{FF2B5EF4-FFF2-40B4-BE49-F238E27FC236}">
                <a16:creationId xmlns:a16="http://schemas.microsoft.com/office/drawing/2014/main" id="{CB108E22-B04A-4703-8571-0120D78C0989}"/>
              </a:ext>
            </a:extLst>
          </p:cNvPr>
          <p:cNvSpPr>
            <a:spLocks noGrp="1"/>
          </p:cNvSpPr>
          <p:nvPr>
            <p:ph type="body" idx="1"/>
          </p:nvPr>
        </p:nvSpPr>
        <p:spPr>
          <a:ln>
            <a:solidFill>
              <a:schemeClr val="tx1"/>
            </a:solidFill>
          </a:ln>
        </p:spPr>
        <p:txBody>
          <a:bodyPr/>
          <a:lstStyle/>
          <a:p>
            <a:r>
              <a:rPr lang="de-CH" dirty="0"/>
              <a:t>Vorteil		</a:t>
            </a:r>
          </a:p>
        </p:txBody>
      </p:sp>
      <p:sp>
        <p:nvSpPr>
          <p:cNvPr id="9" name="Inhaltsplatzhalter 8">
            <a:extLst>
              <a:ext uri="{FF2B5EF4-FFF2-40B4-BE49-F238E27FC236}">
                <a16:creationId xmlns:a16="http://schemas.microsoft.com/office/drawing/2014/main" id="{CE66CD01-3EC0-4ED4-9573-53D019390765}"/>
              </a:ext>
            </a:extLst>
          </p:cNvPr>
          <p:cNvSpPr>
            <a:spLocks noGrp="1"/>
          </p:cNvSpPr>
          <p:nvPr>
            <p:ph sz="half" idx="2"/>
          </p:nvPr>
        </p:nvSpPr>
        <p:spPr>
          <a:ln>
            <a:solidFill>
              <a:schemeClr val="tx1"/>
            </a:solidFill>
          </a:ln>
        </p:spPr>
        <p:txBody>
          <a:bodyPr/>
          <a:lstStyle/>
          <a:p>
            <a:pPr marL="422110" indent="-422110"/>
            <a:r>
              <a:rPr lang="de-CH" dirty="0"/>
              <a:t>Aufwand</a:t>
            </a:r>
          </a:p>
          <a:p>
            <a:endParaRPr lang="de-CH" dirty="0"/>
          </a:p>
          <a:p>
            <a:endParaRPr lang="de-CH" dirty="0"/>
          </a:p>
        </p:txBody>
      </p:sp>
      <p:sp>
        <p:nvSpPr>
          <p:cNvPr id="10" name="Textplatzhalter 9">
            <a:extLst>
              <a:ext uri="{FF2B5EF4-FFF2-40B4-BE49-F238E27FC236}">
                <a16:creationId xmlns:a16="http://schemas.microsoft.com/office/drawing/2014/main" id="{1B94397F-6A54-4904-8E12-52C79B558852}"/>
              </a:ext>
            </a:extLst>
          </p:cNvPr>
          <p:cNvSpPr>
            <a:spLocks noGrp="1"/>
          </p:cNvSpPr>
          <p:nvPr>
            <p:ph type="body" sz="quarter" idx="3"/>
          </p:nvPr>
        </p:nvSpPr>
        <p:spPr>
          <a:ln>
            <a:solidFill>
              <a:schemeClr val="tx1"/>
            </a:solidFill>
          </a:ln>
        </p:spPr>
        <p:txBody>
          <a:bodyPr/>
          <a:lstStyle/>
          <a:p>
            <a:r>
              <a:rPr lang="de-CH" dirty="0"/>
              <a:t>Nachteil </a:t>
            </a:r>
          </a:p>
        </p:txBody>
      </p:sp>
      <p:sp>
        <p:nvSpPr>
          <p:cNvPr id="11" name="Inhaltsplatzhalter 10">
            <a:extLst>
              <a:ext uri="{FF2B5EF4-FFF2-40B4-BE49-F238E27FC236}">
                <a16:creationId xmlns:a16="http://schemas.microsoft.com/office/drawing/2014/main" id="{214134C7-916E-4F81-8810-93A731F72E00}"/>
              </a:ext>
            </a:extLst>
          </p:cNvPr>
          <p:cNvSpPr>
            <a:spLocks noGrp="1"/>
          </p:cNvSpPr>
          <p:nvPr>
            <p:ph sz="quarter" idx="4"/>
          </p:nvPr>
        </p:nvSpPr>
        <p:spPr>
          <a:ln>
            <a:solidFill>
              <a:schemeClr val="tx1"/>
            </a:solidFill>
          </a:ln>
        </p:spPr>
        <p:txBody>
          <a:bodyPr/>
          <a:lstStyle/>
          <a:p>
            <a:pPr marL="422110" indent="-422110"/>
            <a:r>
              <a:rPr lang="de-CH" dirty="0"/>
              <a:t>Sichtbarkeit</a:t>
            </a:r>
          </a:p>
          <a:p>
            <a:pPr marL="422110" indent="-422110"/>
            <a:r>
              <a:rPr lang="de-CH" dirty="0"/>
              <a:t>Motivation</a:t>
            </a:r>
          </a:p>
          <a:p>
            <a:pPr marL="422110" indent="-422110"/>
            <a:r>
              <a:rPr lang="de-CH" dirty="0"/>
              <a:t>Datensouveränität</a:t>
            </a:r>
          </a:p>
          <a:p>
            <a:pPr marL="422110" indent="-422110"/>
            <a:r>
              <a:rPr lang="de-CH" dirty="0"/>
              <a:t>Qualitätssicherung</a:t>
            </a:r>
          </a:p>
          <a:p>
            <a:pPr marL="422110" indent="-422110"/>
            <a:r>
              <a:rPr lang="de-CH" dirty="0"/>
              <a:t>Funktionalität</a:t>
            </a:r>
          </a:p>
          <a:p>
            <a:pPr marL="422110" indent="-422110"/>
            <a:r>
              <a:rPr lang="de-CH" dirty="0"/>
              <a:t>Benutzerfreundlichkeit</a:t>
            </a:r>
          </a:p>
        </p:txBody>
      </p:sp>
    </p:spTree>
    <p:extLst>
      <p:ext uri="{BB962C8B-B14F-4D97-AF65-F5344CB8AC3E}">
        <p14:creationId xmlns:p14="http://schemas.microsoft.com/office/powerpoint/2010/main" val="97122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44AC021-854E-446E-9CC8-91415E3CB1E5}"/>
              </a:ext>
            </a:extLst>
          </p:cNvPr>
          <p:cNvSpPr>
            <a:spLocks noGrp="1"/>
          </p:cNvSpPr>
          <p:nvPr>
            <p:ph type="title"/>
          </p:nvPr>
        </p:nvSpPr>
        <p:spPr/>
        <p:txBody>
          <a:bodyPr>
            <a:normAutofit/>
          </a:bodyPr>
          <a:lstStyle/>
          <a:p>
            <a:r>
              <a:rPr lang="de-CH" sz="3600" dirty="0"/>
              <a:t>Erweiterung OA-Repository (</a:t>
            </a:r>
            <a:r>
              <a:rPr lang="de-CH" sz="3600" dirty="0" err="1"/>
              <a:t>DSpace</a:t>
            </a:r>
            <a:r>
              <a:rPr lang="de-CH" sz="3600" dirty="0"/>
              <a:t>)</a:t>
            </a:r>
          </a:p>
        </p:txBody>
      </p:sp>
      <p:sp>
        <p:nvSpPr>
          <p:cNvPr id="8" name="Textplatzhalter 7">
            <a:extLst>
              <a:ext uri="{FF2B5EF4-FFF2-40B4-BE49-F238E27FC236}">
                <a16:creationId xmlns:a16="http://schemas.microsoft.com/office/drawing/2014/main" id="{CB108E22-B04A-4703-8571-0120D78C0989}"/>
              </a:ext>
            </a:extLst>
          </p:cNvPr>
          <p:cNvSpPr>
            <a:spLocks noGrp="1"/>
          </p:cNvSpPr>
          <p:nvPr>
            <p:ph type="body" idx="1"/>
          </p:nvPr>
        </p:nvSpPr>
        <p:spPr>
          <a:ln>
            <a:solidFill>
              <a:schemeClr val="tx1"/>
            </a:solidFill>
          </a:ln>
        </p:spPr>
        <p:txBody>
          <a:bodyPr/>
          <a:lstStyle/>
          <a:p>
            <a:r>
              <a:rPr lang="de-CH" dirty="0"/>
              <a:t>Vorteil		</a:t>
            </a:r>
          </a:p>
        </p:txBody>
      </p:sp>
      <p:sp>
        <p:nvSpPr>
          <p:cNvPr id="9" name="Inhaltsplatzhalter 8">
            <a:extLst>
              <a:ext uri="{FF2B5EF4-FFF2-40B4-BE49-F238E27FC236}">
                <a16:creationId xmlns:a16="http://schemas.microsoft.com/office/drawing/2014/main" id="{CE66CD01-3EC0-4ED4-9573-53D019390765}"/>
              </a:ext>
            </a:extLst>
          </p:cNvPr>
          <p:cNvSpPr>
            <a:spLocks noGrp="1"/>
          </p:cNvSpPr>
          <p:nvPr>
            <p:ph sz="half" idx="2"/>
          </p:nvPr>
        </p:nvSpPr>
        <p:spPr>
          <a:ln>
            <a:solidFill>
              <a:schemeClr val="tx1"/>
            </a:solidFill>
          </a:ln>
        </p:spPr>
        <p:txBody>
          <a:bodyPr/>
          <a:lstStyle/>
          <a:p>
            <a:pPr marL="422110" indent="-422110"/>
            <a:r>
              <a:rPr lang="de-CH" dirty="0"/>
              <a:t>Datenhoheit</a:t>
            </a:r>
          </a:p>
          <a:p>
            <a:pPr marL="422110" indent="-422110"/>
            <a:r>
              <a:rPr lang="de-CH" dirty="0"/>
              <a:t>Motivation</a:t>
            </a:r>
          </a:p>
          <a:p>
            <a:pPr marL="422110" indent="-422110"/>
            <a:r>
              <a:rPr lang="de-CH" dirty="0"/>
              <a:t>Akzeptanz</a:t>
            </a:r>
          </a:p>
          <a:p>
            <a:pPr marL="422110" indent="-422110"/>
            <a:r>
              <a:rPr lang="de-CH" dirty="0"/>
              <a:t>Qualitätssicherung</a:t>
            </a:r>
          </a:p>
          <a:p>
            <a:pPr marL="422110" indent="-422110"/>
            <a:r>
              <a:rPr lang="de-CH" dirty="0"/>
              <a:t>Aufwand</a:t>
            </a:r>
          </a:p>
          <a:p>
            <a:endParaRPr lang="de-CH" dirty="0"/>
          </a:p>
          <a:p>
            <a:endParaRPr lang="de-CH" dirty="0"/>
          </a:p>
        </p:txBody>
      </p:sp>
      <p:sp>
        <p:nvSpPr>
          <p:cNvPr id="10" name="Textplatzhalter 9">
            <a:extLst>
              <a:ext uri="{FF2B5EF4-FFF2-40B4-BE49-F238E27FC236}">
                <a16:creationId xmlns:a16="http://schemas.microsoft.com/office/drawing/2014/main" id="{1B94397F-6A54-4904-8E12-52C79B558852}"/>
              </a:ext>
            </a:extLst>
          </p:cNvPr>
          <p:cNvSpPr>
            <a:spLocks noGrp="1"/>
          </p:cNvSpPr>
          <p:nvPr>
            <p:ph type="body" sz="quarter" idx="3"/>
          </p:nvPr>
        </p:nvSpPr>
        <p:spPr>
          <a:ln>
            <a:solidFill>
              <a:schemeClr val="tx1"/>
            </a:solidFill>
          </a:ln>
        </p:spPr>
        <p:txBody>
          <a:bodyPr/>
          <a:lstStyle/>
          <a:p>
            <a:r>
              <a:rPr lang="de-CH" dirty="0"/>
              <a:t>Nachteil </a:t>
            </a:r>
          </a:p>
        </p:txBody>
      </p:sp>
      <p:sp>
        <p:nvSpPr>
          <p:cNvPr id="11" name="Inhaltsplatzhalter 10">
            <a:extLst>
              <a:ext uri="{FF2B5EF4-FFF2-40B4-BE49-F238E27FC236}">
                <a16:creationId xmlns:a16="http://schemas.microsoft.com/office/drawing/2014/main" id="{214134C7-916E-4F81-8810-93A731F72E00}"/>
              </a:ext>
            </a:extLst>
          </p:cNvPr>
          <p:cNvSpPr>
            <a:spLocks noGrp="1"/>
          </p:cNvSpPr>
          <p:nvPr>
            <p:ph sz="quarter" idx="4"/>
          </p:nvPr>
        </p:nvSpPr>
        <p:spPr>
          <a:ln>
            <a:solidFill>
              <a:schemeClr val="tx1"/>
            </a:solidFill>
          </a:ln>
        </p:spPr>
        <p:txBody>
          <a:bodyPr/>
          <a:lstStyle/>
          <a:p>
            <a:pPr marL="422110" indent="-422110"/>
            <a:r>
              <a:rPr lang="de-CH" dirty="0"/>
              <a:t>Funktionalität</a:t>
            </a:r>
          </a:p>
          <a:p>
            <a:pPr marL="422110" indent="-422110"/>
            <a:r>
              <a:rPr lang="de-CH" dirty="0"/>
              <a:t>Benutzerfreundlichkeit</a:t>
            </a:r>
          </a:p>
          <a:p>
            <a:pPr marL="422110" indent="-422110"/>
            <a:r>
              <a:rPr lang="de-CH" dirty="0"/>
              <a:t>Anbindung an LMS</a:t>
            </a:r>
          </a:p>
        </p:txBody>
      </p:sp>
    </p:spTree>
    <p:extLst>
      <p:ext uri="{BB962C8B-B14F-4D97-AF65-F5344CB8AC3E}">
        <p14:creationId xmlns:p14="http://schemas.microsoft.com/office/powerpoint/2010/main" val="198962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C51F6-745A-4565-98D6-3D471321CF88}"/>
              </a:ext>
            </a:extLst>
          </p:cNvPr>
          <p:cNvSpPr>
            <a:spLocks noGrp="1"/>
          </p:cNvSpPr>
          <p:nvPr>
            <p:ph type="title"/>
          </p:nvPr>
        </p:nvSpPr>
        <p:spPr/>
        <p:txBody>
          <a:bodyPr/>
          <a:lstStyle/>
          <a:p>
            <a:r>
              <a:rPr lang="de-CH" sz="3600" dirty="0"/>
              <a:t>Edu-Sharing</a:t>
            </a:r>
            <a:endParaRPr lang="de-CH" dirty="0"/>
          </a:p>
        </p:txBody>
      </p:sp>
      <p:sp>
        <p:nvSpPr>
          <p:cNvPr id="3" name="Textplatzhalter 2">
            <a:extLst>
              <a:ext uri="{FF2B5EF4-FFF2-40B4-BE49-F238E27FC236}">
                <a16:creationId xmlns:a16="http://schemas.microsoft.com/office/drawing/2014/main" id="{FB51D337-0732-41AC-BA85-900B07B82F9E}"/>
              </a:ext>
            </a:extLst>
          </p:cNvPr>
          <p:cNvSpPr>
            <a:spLocks noGrp="1"/>
          </p:cNvSpPr>
          <p:nvPr>
            <p:ph type="body" idx="1"/>
          </p:nvPr>
        </p:nvSpPr>
        <p:spPr/>
        <p:txBody>
          <a:bodyPr/>
          <a:lstStyle/>
          <a:p>
            <a:r>
              <a:rPr lang="de-CH" dirty="0"/>
              <a:t>Vorteil			</a:t>
            </a:r>
          </a:p>
        </p:txBody>
      </p:sp>
      <p:sp>
        <p:nvSpPr>
          <p:cNvPr id="4" name="Inhaltsplatzhalter 3">
            <a:extLst>
              <a:ext uri="{FF2B5EF4-FFF2-40B4-BE49-F238E27FC236}">
                <a16:creationId xmlns:a16="http://schemas.microsoft.com/office/drawing/2014/main" id="{ED84EE5E-96D7-431A-9DBB-DC383504E614}"/>
              </a:ext>
            </a:extLst>
          </p:cNvPr>
          <p:cNvSpPr>
            <a:spLocks noGrp="1"/>
          </p:cNvSpPr>
          <p:nvPr>
            <p:ph sz="half" idx="2"/>
          </p:nvPr>
        </p:nvSpPr>
        <p:spPr/>
        <p:txBody>
          <a:bodyPr/>
          <a:lstStyle/>
          <a:p>
            <a:pPr marL="422110" indent="-422110"/>
            <a:r>
              <a:rPr lang="de-CH" dirty="0"/>
              <a:t>Funktionalität</a:t>
            </a:r>
          </a:p>
          <a:p>
            <a:pPr marL="422110" indent="-422110"/>
            <a:r>
              <a:rPr lang="de-CH" dirty="0"/>
              <a:t>Sichtbarkeit</a:t>
            </a:r>
          </a:p>
          <a:p>
            <a:pPr marL="422110" indent="-422110"/>
            <a:r>
              <a:rPr lang="de-CH" dirty="0"/>
              <a:t>Benutzerfreundlichkeit</a:t>
            </a:r>
          </a:p>
          <a:p>
            <a:pPr marL="422110" indent="-422110"/>
            <a:r>
              <a:rPr lang="de-CH" dirty="0"/>
              <a:t>«Momentum»</a:t>
            </a:r>
          </a:p>
          <a:p>
            <a:pPr marL="422110" indent="-422110"/>
            <a:r>
              <a:rPr lang="de-CH" dirty="0"/>
              <a:t>Workflow and Qualitätssicherung</a:t>
            </a:r>
          </a:p>
          <a:p>
            <a:endParaRPr lang="de-CH" dirty="0"/>
          </a:p>
        </p:txBody>
      </p:sp>
      <p:sp>
        <p:nvSpPr>
          <p:cNvPr id="5" name="Textplatzhalter 4">
            <a:extLst>
              <a:ext uri="{FF2B5EF4-FFF2-40B4-BE49-F238E27FC236}">
                <a16:creationId xmlns:a16="http://schemas.microsoft.com/office/drawing/2014/main" id="{CFC42825-6D7E-4F51-8EB6-816858EB21B1}"/>
              </a:ext>
            </a:extLst>
          </p:cNvPr>
          <p:cNvSpPr>
            <a:spLocks noGrp="1"/>
          </p:cNvSpPr>
          <p:nvPr>
            <p:ph type="body" sz="quarter" idx="3"/>
          </p:nvPr>
        </p:nvSpPr>
        <p:spPr/>
        <p:txBody>
          <a:bodyPr/>
          <a:lstStyle/>
          <a:p>
            <a:r>
              <a:rPr lang="de-CH" dirty="0"/>
              <a:t>Nachteil</a:t>
            </a:r>
          </a:p>
        </p:txBody>
      </p:sp>
      <p:sp>
        <p:nvSpPr>
          <p:cNvPr id="6" name="Inhaltsplatzhalter 5">
            <a:extLst>
              <a:ext uri="{FF2B5EF4-FFF2-40B4-BE49-F238E27FC236}">
                <a16:creationId xmlns:a16="http://schemas.microsoft.com/office/drawing/2014/main" id="{A9035A2D-27DD-45AB-8613-43DCB373CE73}"/>
              </a:ext>
            </a:extLst>
          </p:cNvPr>
          <p:cNvSpPr>
            <a:spLocks noGrp="1"/>
          </p:cNvSpPr>
          <p:nvPr>
            <p:ph sz="quarter" idx="4"/>
          </p:nvPr>
        </p:nvSpPr>
        <p:spPr/>
        <p:txBody>
          <a:bodyPr/>
          <a:lstStyle/>
          <a:p>
            <a:pPr marL="422110" indent="-422110"/>
            <a:r>
              <a:rPr lang="de-CH" dirty="0"/>
              <a:t>Aufwand</a:t>
            </a:r>
          </a:p>
        </p:txBody>
      </p:sp>
      <p:sp>
        <p:nvSpPr>
          <p:cNvPr id="7" name="Textplatzhalter 4">
            <a:extLst>
              <a:ext uri="{FF2B5EF4-FFF2-40B4-BE49-F238E27FC236}">
                <a16:creationId xmlns:a16="http://schemas.microsoft.com/office/drawing/2014/main" id="{503918B6-2434-4288-B2C6-EA52DF4EF722}"/>
              </a:ext>
            </a:extLst>
          </p:cNvPr>
          <p:cNvSpPr txBox="1">
            <a:spLocks/>
          </p:cNvSpPr>
          <p:nvPr/>
        </p:nvSpPr>
        <p:spPr>
          <a:xfrm>
            <a:off x="870124" y="1683871"/>
            <a:ext cx="5149795" cy="822635"/>
          </a:xfrm>
          <a:prstGeom prst="rect">
            <a:avLst/>
          </a:prstGeom>
          <a:ln>
            <a:solidFill>
              <a:schemeClr val="tx1"/>
            </a:solidFill>
          </a:ln>
        </p:spPr>
        <p:txBody>
          <a:bodyPr vert="horz" lIns="91298" tIns="45649" rIns="91298" bIns="45649"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sz="2397" dirty="0"/>
              <a:t>	</a:t>
            </a:r>
          </a:p>
        </p:txBody>
      </p:sp>
      <p:sp>
        <p:nvSpPr>
          <p:cNvPr id="8" name="Inhaltsplatzhalter 5">
            <a:extLst>
              <a:ext uri="{FF2B5EF4-FFF2-40B4-BE49-F238E27FC236}">
                <a16:creationId xmlns:a16="http://schemas.microsoft.com/office/drawing/2014/main" id="{00FFB11E-7C80-4DFA-963E-BDA1772A8167}"/>
              </a:ext>
            </a:extLst>
          </p:cNvPr>
          <p:cNvSpPr txBox="1">
            <a:spLocks/>
          </p:cNvSpPr>
          <p:nvPr/>
        </p:nvSpPr>
        <p:spPr>
          <a:xfrm>
            <a:off x="870124" y="2506506"/>
            <a:ext cx="5149795" cy="3678879"/>
          </a:xfrm>
          <a:prstGeom prst="rect">
            <a:avLst/>
          </a:prstGeom>
          <a:ln>
            <a:solidFill>
              <a:schemeClr val="tx1"/>
            </a:solidFill>
          </a:ln>
        </p:spPr>
        <p:txBody>
          <a:bodyPr vert="horz" lIns="91298" tIns="45649" rIns="91298" bIns="4564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796" dirty="0"/>
          </a:p>
          <a:p>
            <a:endParaRPr lang="de-CH" sz="2796" dirty="0"/>
          </a:p>
        </p:txBody>
      </p:sp>
      <p:sp>
        <p:nvSpPr>
          <p:cNvPr id="10" name="Textplatzhalter 4">
            <a:extLst>
              <a:ext uri="{FF2B5EF4-FFF2-40B4-BE49-F238E27FC236}">
                <a16:creationId xmlns:a16="http://schemas.microsoft.com/office/drawing/2014/main" id="{72B904A2-63D3-4EED-813E-C1D67A26CF88}"/>
              </a:ext>
            </a:extLst>
          </p:cNvPr>
          <p:cNvSpPr txBox="1">
            <a:spLocks/>
          </p:cNvSpPr>
          <p:nvPr/>
        </p:nvSpPr>
        <p:spPr>
          <a:xfrm>
            <a:off x="6042111" y="1683871"/>
            <a:ext cx="5149795" cy="822635"/>
          </a:xfrm>
          <a:prstGeom prst="rect">
            <a:avLst/>
          </a:prstGeom>
          <a:ln>
            <a:solidFill>
              <a:schemeClr val="tx1"/>
            </a:solidFill>
          </a:ln>
        </p:spPr>
        <p:txBody>
          <a:bodyPr vert="horz" lIns="91298" tIns="45649" rIns="91298" bIns="45649"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de-CH" sz="2397" dirty="0"/>
              <a:t>	</a:t>
            </a:r>
          </a:p>
        </p:txBody>
      </p:sp>
      <p:sp>
        <p:nvSpPr>
          <p:cNvPr id="11" name="Inhaltsplatzhalter 5">
            <a:extLst>
              <a:ext uri="{FF2B5EF4-FFF2-40B4-BE49-F238E27FC236}">
                <a16:creationId xmlns:a16="http://schemas.microsoft.com/office/drawing/2014/main" id="{59B06FE7-697A-43CA-8C22-F7AB167940A6}"/>
              </a:ext>
            </a:extLst>
          </p:cNvPr>
          <p:cNvSpPr txBox="1">
            <a:spLocks/>
          </p:cNvSpPr>
          <p:nvPr/>
        </p:nvSpPr>
        <p:spPr>
          <a:xfrm>
            <a:off x="6042111" y="2506506"/>
            <a:ext cx="5149795" cy="3678879"/>
          </a:xfrm>
          <a:prstGeom prst="rect">
            <a:avLst/>
          </a:prstGeom>
          <a:ln>
            <a:solidFill>
              <a:schemeClr val="tx1"/>
            </a:solidFill>
          </a:ln>
        </p:spPr>
        <p:txBody>
          <a:bodyPr vert="horz" lIns="91298" tIns="45649" rIns="91298" bIns="4564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sz="2796" dirty="0"/>
          </a:p>
          <a:p>
            <a:endParaRPr lang="de-CH" sz="2796" dirty="0"/>
          </a:p>
        </p:txBody>
      </p:sp>
    </p:spTree>
    <p:extLst>
      <p:ext uri="{BB962C8B-B14F-4D97-AF65-F5344CB8AC3E}">
        <p14:creationId xmlns:p14="http://schemas.microsoft.com/office/powerpoint/2010/main" val="401092746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AB3653C3C215D4596B44361D3DD16B7" ma:contentTypeVersion="13" ma:contentTypeDescription="Ein neues Dokument erstellen." ma:contentTypeScope="" ma:versionID="c8b43a42877fef8d9e64a1293e455015">
  <xsd:schema xmlns:xsd="http://www.w3.org/2001/XMLSchema" xmlns:xs="http://www.w3.org/2001/XMLSchema" xmlns:p="http://schemas.microsoft.com/office/2006/metadata/properties" xmlns:ns2="ca062097-d982-41d2-856a-f75e660e3586" xmlns:ns3="e1e01a81-c1cb-43ac-bbef-bf2d5dfa1d4b" targetNamespace="http://schemas.microsoft.com/office/2006/metadata/properties" ma:root="true" ma:fieldsID="2fd1355832c3a5ddb54fee167d36dd34" ns2:_="" ns3:_="">
    <xsd:import namespace="ca062097-d982-41d2-856a-f75e660e3586"/>
    <xsd:import namespace="e1e01a81-c1cb-43ac-bbef-bf2d5dfa1d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62097-d982-41d2-856a-f75e660e3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e01a81-c1cb-43ac-bbef-bf2d5dfa1d4b"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0F478B-3A84-49B6-9FFB-5A4F6F4F1FAD}">
  <ds:schemaRefs>
    <ds:schemaRef ds:uri="e1e01a81-c1cb-43ac-bbef-bf2d5dfa1d4b"/>
    <ds:schemaRef ds:uri="http://schemas.microsoft.com/office/2006/documentManagement/types"/>
    <ds:schemaRef ds:uri="http://schemas.openxmlformats.org/package/2006/metadata/core-properties"/>
    <ds:schemaRef ds:uri="http://purl.org/dc/terms/"/>
    <ds:schemaRef ds:uri="http://purl.org/dc/dcmitype/"/>
    <ds:schemaRef ds:uri="ca062097-d982-41d2-856a-f75e660e3586"/>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C20A3A5-EA48-498C-A488-A414C4B47F7E}">
  <ds:schemaRefs>
    <ds:schemaRef ds:uri="http://schemas.microsoft.com/sharepoint/v3/contenttype/forms"/>
  </ds:schemaRefs>
</ds:datastoreItem>
</file>

<file path=customXml/itemProps3.xml><?xml version="1.0" encoding="utf-8"?>
<ds:datastoreItem xmlns:ds="http://schemas.openxmlformats.org/officeDocument/2006/customXml" ds:itemID="{D7E19B8E-4367-4D13-BE71-F96EEFE71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062097-d982-41d2-856a-f75e660e3586"/>
    <ds:schemaRef ds:uri="e1e01a81-c1cb-43ac-bbef-bf2d5dfa1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Breitbild</PresentationFormat>
  <Paragraphs>200</Paragraphs>
  <Slides>18</Slides>
  <Notes>14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18</vt:i4>
      </vt:variant>
    </vt:vector>
  </HeadingPairs>
  <TitlesOfParts>
    <vt:vector size="28" baseType="lpstr">
      <vt:lpstr>Yu Mincho</vt:lpstr>
      <vt:lpstr>Arial</vt:lpstr>
      <vt:lpstr>Calibri</vt:lpstr>
      <vt:lpstr>Calibri Light</vt:lpstr>
      <vt:lpstr>Open Sans</vt:lpstr>
      <vt:lpstr>Segoe UI</vt:lpstr>
      <vt:lpstr>Symbol</vt:lpstr>
      <vt:lpstr>Times New Roman</vt:lpstr>
      <vt:lpstr>Wingdings</vt:lpstr>
      <vt:lpstr>Office</vt:lpstr>
      <vt:lpstr>PowerPoint-Präsentation</vt:lpstr>
      <vt:lpstr>Institutionelle Rahmenbedingungen</vt:lpstr>
      <vt:lpstr>Herausforderungen</vt:lpstr>
      <vt:lpstr>Aktuell: OER Veröffentlichen</vt:lpstr>
      <vt:lpstr>Anforderungen an die Plattform</vt:lpstr>
      <vt:lpstr>Einsichten</vt:lpstr>
      <vt:lpstr>Dezentralisiert, «the internet as repository»</vt:lpstr>
      <vt:lpstr>Erweiterung OA-Repository (DSpace)</vt:lpstr>
      <vt:lpstr>Edu-Sharing</vt:lpstr>
      <vt:lpstr>Idee: eine schweizweite OER Plattform</vt:lpstr>
      <vt:lpstr>Edu Sharing – Anwendungsszenario</vt:lpstr>
      <vt:lpstr>Autorenumgebung</vt:lpstr>
      <vt:lpstr>PowerPoint-Präsentation</vt:lpstr>
      <vt:lpstr>PowerPoint-Präsentation</vt:lpstr>
      <vt:lpstr>LMS connectivity, e.g. moodle</vt:lpstr>
      <vt:lpstr>Vorteile einer gemeinsamen Plattform</vt:lpstr>
      <vt:lpstr>Orientierung der Plattform</vt:lpstr>
      <vt:lpstr>Organisatorische Ausgestaltung, Stand März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Gabellini Cinzia HSLU</dc:creator>
  <cp:lastModifiedBy>Rosenkranz Verhelst Simone</cp:lastModifiedBy>
  <cp:revision>10</cp:revision>
  <dcterms:created xsi:type="dcterms:W3CDTF">2022-03-01T15:21:24Z</dcterms:created>
  <dcterms:modified xsi:type="dcterms:W3CDTF">2023-03-09T20:11:51Z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0x010100AAB3653C3C215D4596B44361D3DD16B7</vt:lpwstr>
  </property>
  <property fmtid="{D5CDD505-2E9C-101B-9397-08002B2CF9AE}" pid="3" name="MSIP_Label_e8b0afbd-3cf7-4707-aee4-8dc9d855de29_Enabled">
    <vt:lpwstr>true</vt:lpwstr>
  </property>
  <property fmtid="{D5CDD505-2E9C-101B-9397-08002B2CF9AE}" pid="4" name="MSIP_Label_e8b0afbd-3cf7-4707-aee4-8dc9d855de29_SetDate">
    <vt:lpwstr>2023-02-28T14:23:59Z</vt:lpwstr>
  </property>
  <property fmtid="{D5CDD505-2E9C-101B-9397-08002B2CF9AE}" pid="5" name="MSIP_Label_e8b0afbd-3cf7-4707-aee4-8dc9d855de29_Method">
    <vt:lpwstr>Standard</vt:lpwstr>
  </property>
  <property fmtid="{D5CDD505-2E9C-101B-9397-08002B2CF9AE}" pid="6" name="MSIP_Label_e8b0afbd-3cf7-4707-aee4-8dc9d855de29_Name">
    <vt:lpwstr>intern</vt:lpwstr>
  </property>
  <property fmtid="{D5CDD505-2E9C-101B-9397-08002B2CF9AE}" pid="7" name="MSIP_Label_e8b0afbd-3cf7-4707-aee4-8dc9d855de29_SiteId">
    <vt:lpwstr>75a34008-d7d1-4924-8e78-31fea86f6e68</vt:lpwstr>
  </property>
  <property fmtid="{D5CDD505-2E9C-101B-9397-08002B2CF9AE}" pid="8" name="MSIP_Label_e8b0afbd-3cf7-4707-aee4-8dc9d855de29_ActionId">
    <vt:lpwstr>597a9ed7-45ca-4d75-80ce-c5c5ff97dd22</vt:lpwstr>
  </property>
  <property fmtid="{D5CDD505-2E9C-101B-9397-08002B2CF9AE}" pid="9" name="MSIP_Label_e8b0afbd-3cf7-4707-aee4-8dc9d855de29_ContentBits">
    <vt:lpwstr>0</vt:lpwstr>
  </property>
  <property fmtid="{D5CDD505-2E9C-101B-9397-08002B2CF9AE}" pid="10" name="MSIP_Label_10d9bad3-6dac-4e9a-89a3-89f3b8d247b2_Enabled">
    <vt:lpwstr>true</vt:lpwstr>
  </property>
  <property fmtid="{D5CDD505-2E9C-101B-9397-08002B2CF9AE}" pid="11" name="MSIP_Label_10d9bad3-6dac-4e9a-89a3-89f3b8d247b2_SetDate">
    <vt:lpwstr>2023-03-01T10:39:18Z</vt:lpwstr>
  </property>
  <property fmtid="{D5CDD505-2E9C-101B-9397-08002B2CF9AE}" pid="12" name="MSIP_Label_10d9bad3-6dac-4e9a-89a3-89f3b8d247b2_Method">
    <vt:lpwstr>Standard</vt:lpwstr>
  </property>
  <property fmtid="{D5CDD505-2E9C-101B-9397-08002B2CF9AE}" pid="13" name="MSIP_Label_10d9bad3-6dac-4e9a-89a3-89f3b8d247b2_Name">
    <vt:lpwstr>10d9bad3-6dac-4e9a-89a3-89f3b8d247b2</vt:lpwstr>
  </property>
  <property fmtid="{D5CDD505-2E9C-101B-9397-08002B2CF9AE}" pid="14" name="MSIP_Label_10d9bad3-6dac-4e9a-89a3-89f3b8d247b2_SiteId">
    <vt:lpwstr>5d1a9f9d-201f-4a10-b983-451cf65cbc1e</vt:lpwstr>
  </property>
  <property fmtid="{D5CDD505-2E9C-101B-9397-08002B2CF9AE}" pid="15" name="MSIP_Label_10d9bad3-6dac-4e9a-89a3-89f3b8d247b2_ActionId">
    <vt:lpwstr>7638c012-a559-4188-a67c-f870aaf0eddb</vt:lpwstr>
  </property>
  <property fmtid="{D5CDD505-2E9C-101B-9397-08002B2CF9AE}" pid="16" name="MSIP_Label_10d9bad3-6dac-4e9a-89a3-89f3b8d247b2_ContentBits">
    <vt:lpwstr>0</vt:lpwstr>
  </property>
</Properties>
</file>