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56" r:id="rId3"/>
    <p:sldId id="262" r:id="rId4"/>
    <p:sldId id="275" r:id="rId5"/>
    <p:sldId id="276" r:id="rId6"/>
    <p:sldId id="278" r:id="rId7"/>
    <p:sldId id="279" r:id="rId8"/>
    <p:sldId id="261" r:id="rId9"/>
    <p:sldId id="280" r:id="rId10"/>
    <p:sldId id="274" r:id="rId11"/>
    <p:sldId id="281" r:id="rId12"/>
    <p:sldId id="282" r:id="rId13"/>
    <p:sldId id="283" r:id="rId14"/>
    <p:sldId id="284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00A9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0" autoAdjust="0"/>
    <p:restoredTop sz="94660"/>
  </p:normalViewPr>
  <p:slideViewPr>
    <p:cSldViewPr snapToGrid="0">
      <p:cViewPr>
        <p:scale>
          <a:sx n="100" d="100"/>
          <a:sy n="100" d="100"/>
        </p:scale>
        <p:origin x="936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www.zhbluzern.ch/" TargetMode="Externa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57" r="18499" b="33315"/>
          <a:stretch/>
        </p:blipFill>
        <p:spPr>
          <a:xfrm>
            <a:off x="5590571" y="404564"/>
            <a:ext cx="6601429" cy="3342356"/>
          </a:xfrm>
          <a:prstGeom prst="rect">
            <a:avLst/>
          </a:prstGeom>
        </p:spPr>
      </p:pic>
      <p:sp>
        <p:nvSpPr>
          <p:cNvPr id="3" name="Rechtwinkliges Dreieck 2"/>
          <p:cNvSpPr/>
          <p:nvPr userDrawn="1"/>
        </p:nvSpPr>
        <p:spPr>
          <a:xfrm rot="5400000">
            <a:off x="5585749" y="904560"/>
            <a:ext cx="3342357" cy="2342367"/>
          </a:xfrm>
          <a:prstGeom prst="rtTriangle">
            <a:avLst/>
          </a:prstGeom>
          <a:solidFill>
            <a:srgbClr val="00A9A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Rechteck 1"/>
          <p:cNvSpPr/>
          <p:nvPr userDrawn="1"/>
        </p:nvSpPr>
        <p:spPr>
          <a:xfrm>
            <a:off x="0" y="404565"/>
            <a:ext cx="6087648" cy="3342355"/>
          </a:xfrm>
          <a:prstGeom prst="rect">
            <a:avLst/>
          </a:prstGeom>
          <a:solidFill>
            <a:srgbClr val="00A9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27" y="867463"/>
            <a:ext cx="6522720" cy="752457"/>
          </a:xfrm>
          <a:prstGeom prst="rect">
            <a:avLst/>
          </a:prstGeom>
        </p:spPr>
      </p:pic>
      <p:grpSp>
        <p:nvGrpSpPr>
          <p:cNvPr id="22" name="Gruppieren 21"/>
          <p:cNvGrpSpPr/>
          <p:nvPr userDrawn="1"/>
        </p:nvGrpSpPr>
        <p:grpSpPr>
          <a:xfrm>
            <a:off x="8430015" y="1"/>
            <a:ext cx="3761984" cy="404562"/>
            <a:chOff x="8430016" y="801666"/>
            <a:chExt cx="3761984" cy="404562"/>
          </a:xfrm>
          <a:effectLst/>
        </p:grpSpPr>
        <p:sp>
          <p:nvSpPr>
            <p:cNvPr id="17" name="Rechteck 16"/>
            <p:cNvSpPr/>
            <p:nvPr userDrawn="1"/>
          </p:nvSpPr>
          <p:spPr>
            <a:xfrm>
              <a:off x="8684895" y="801666"/>
              <a:ext cx="3507105" cy="40456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8" name="Rechtwinkliges Dreieck 17"/>
            <p:cNvSpPr/>
            <p:nvPr userDrawn="1"/>
          </p:nvSpPr>
          <p:spPr>
            <a:xfrm rot="16200000">
              <a:off x="8355176" y="876507"/>
              <a:ext cx="404560" cy="254879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sp>
        <p:nvSpPr>
          <p:cNvPr id="23" name="Textfeld 22">
            <a:hlinkClick r:id="rId5"/>
          </p:cNvPr>
          <p:cNvSpPr txBox="1"/>
          <p:nvPr userDrawn="1"/>
        </p:nvSpPr>
        <p:spPr>
          <a:xfrm>
            <a:off x="8684893" y="0"/>
            <a:ext cx="3488499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74950" algn="l"/>
              </a:tabLst>
              <a:defRPr/>
            </a:pPr>
            <a:r>
              <a:rPr lang="de-CH" sz="1800" b="1" kern="1200" spc="100" baseline="0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www.zhbluzern.ch</a:t>
            </a:r>
          </a:p>
        </p:txBody>
      </p:sp>
      <p:sp>
        <p:nvSpPr>
          <p:cNvPr id="13" name="Titel 3" title="Titel durch klicken einfügen – kann bis zu zwei Zweilen lang werden"/>
          <p:cNvSpPr>
            <a:spLocks noGrp="1"/>
          </p:cNvSpPr>
          <p:nvPr userDrawn="1">
            <p:ph type="ctrTitle" hasCustomPrompt="1"/>
          </p:nvPr>
        </p:nvSpPr>
        <p:spPr>
          <a:xfrm>
            <a:off x="526927" y="3996561"/>
            <a:ext cx="11013432" cy="1055074"/>
          </a:xfrm>
        </p:spPr>
        <p:txBody>
          <a:bodyPr lIns="0">
            <a:noAutofit/>
          </a:bodyPr>
          <a:lstStyle>
            <a:lvl1pPr marL="0" indent="0">
              <a:defRPr sz="4000" baseline="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de-CH" dirty="0"/>
              <a:t>Titel durch Klicken hinzufügen – kann bis zu zwei Zeilen lang sein</a:t>
            </a:r>
          </a:p>
        </p:txBody>
      </p:sp>
      <p:sp>
        <p:nvSpPr>
          <p:cNvPr id="14" name="Untertitel 4"/>
          <p:cNvSpPr>
            <a:spLocks noGrp="1"/>
          </p:cNvSpPr>
          <p:nvPr userDrawn="1">
            <p:ph type="subTitle" idx="1" hasCustomPrompt="1"/>
          </p:nvPr>
        </p:nvSpPr>
        <p:spPr>
          <a:xfrm>
            <a:off x="526927" y="5242151"/>
            <a:ext cx="11013431" cy="899018"/>
          </a:xfrm>
        </p:spPr>
        <p:txBody>
          <a:bodyPr lIns="0"/>
          <a:lstStyle>
            <a:lvl1pPr marL="0" indent="0">
              <a:buNone/>
              <a:defRPr baseline="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de-CH" dirty="0"/>
              <a:t>Untertitel durch Klicken hinzufügen – kann ebenfalls bis zu zwei Zeilen lang sein</a:t>
            </a:r>
          </a:p>
        </p:txBody>
      </p:sp>
      <p:sp>
        <p:nvSpPr>
          <p:cNvPr id="21" name="Textplatzhalter 20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26927" y="6331685"/>
            <a:ext cx="3192463" cy="360000"/>
          </a:xfrm>
        </p:spPr>
        <p:txBody>
          <a:bodyPr lIns="0" anchor="ctr">
            <a:normAutofit/>
          </a:bodyPr>
          <a:lstStyle>
            <a:lvl1pPr marL="0" indent="0">
              <a:buNone/>
              <a:defRPr sz="1200" b="1">
                <a:solidFill>
                  <a:srgbClr val="00A9A2"/>
                </a:solidFill>
              </a:defRPr>
            </a:lvl1pPr>
          </a:lstStyle>
          <a:p>
            <a:pPr lvl="0"/>
            <a:r>
              <a:rPr lang="de-CH" dirty="0"/>
              <a:t>16. März 2018</a:t>
            </a:r>
          </a:p>
        </p:txBody>
      </p:sp>
      <p:sp>
        <p:nvSpPr>
          <p:cNvPr id="25" name="Textplatzhalter 2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875283" y="6324897"/>
            <a:ext cx="5665075" cy="366788"/>
          </a:xfrm>
        </p:spPr>
        <p:txBody>
          <a:bodyPr rIns="0" anchor="ctr">
            <a:normAutofit/>
          </a:bodyPr>
          <a:lstStyle>
            <a:lvl1pPr marL="0" indent="0" algn="r">
              <a:buNone/>
              <a:defRPr sz="1200" b="1" baseline="0">
                <a:solidFill>
                  <a:srgbClr val="00A9A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CH" sz="1200" dirty="0"/>
              <a:t>Vorname Nachname | vorname.nachname@zhbluzern.ch</a:t>
            </a:r>
            <a:endParaRPr lang="de-CH" dirty="0"/>
          </a:p>
        </p:txBody>
      </p:sp>
      <p:cxnSp>
        <p:nvCxnSpPr>
          <p:cNvPr id="26" name="Gerader Verbinder 25"/>
          <p:cNvCxnSpPr/>
          <p:nvPr userDrawn="1"/>
        </p:nvCxnSpPr>
        <p:spPr>
          <a:xfrm flipH="1">
            <a:off x="2" y="3746920"/>
            <a:ext cx="12191998" cy="2"/>
          </a:xfrm>
          <a:prstGeom prst="line">
            <a:avLst/>
          </a:prstGeom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9351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ieder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57" r="18499" b="36237"/>
          <a:stretch/>
        </p:blipFill>
        <p:spPr>
          <a:xfrm>
            <a:off x="8732990" y="-1"/>
            <a:ext cx="3459010" cy="1690689"/>
          </a:xfrm>
          <a:prstGeom prst="rect">
            <a:avLst/>
          </a:prstGeom>
        </p:spPr>
      </p:pic>
      <p:sp>
        <p:nvSpPr>
          <p:cNvPr id="7" name="Rechteck 6"/>
          <p:cNvSpPr/>
          <p:nvPr userDrawn="1"/>
        </p:nvSpPr>
        <p:spPr>
          <a:xfrm>
            <a:off x="0" y="1"/>
            <a:ext cx="9112469" cy="1690687"/>
          </a:xfrm>
          <a:prstGeom prst="rect">
            <a:avLst/>
          </a:prstGeom>
          <a:solidFill>
            <a:srgbClr val="00A9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Rechtwinkliges Dreieck 9"/>
          <p:cNvSpPr/>
          <p:nvPr userDrawn="1"/>
        </p:nvSpPr>
        <p:spPr>
          <a:xfrm rot="5400000">
            <a:off x="8824171" y="288295"/>
            <a:ext cx="1690687" cy="1114099"/>
          </a:xfrm>
          <a:prstGeom prst="rtTriangle">
            <a:avLst/>
          </a:prstGeom>
          <a:solidFill>
            <a:srgbClr val="00A9A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274262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Gliederungsüberschrift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514350" indent="-514350">
              <a:buFont typeface="+mj-lt"/>
              <a:buAutoNum type="arabicPeriod"/>
              <a:defRPr/>
            </a:lvl1pPr>
            <a:lvl2pPr marL="900113" indent="-360363">
              <a:defRPr/>
            </a:lvl2pPr>
            <a:lvl3pPr marL="1258888" indent="-358775">
              <a:buFont typeface="Symbol" panose="05050102010706020507" pitchFamily="18" charset="2"/>
              <a:buChar char="-"/>
              <a:defRPr baseline="0"/>
            </a:lvl3pPr>
          </a:lstStyle>
          <a:p>
            <a:pPr lvl="0"/>
            <a:r>
              <a:rPr lang="de-DE" dirty="0"/>
              <a:t>Gliederungspunkt durch Klicken einfügen</a:t>
            </a:r>
          </a:p>
          <a:p>
            <a:pPr lvl="1"/>
            <a:r>
              <a:rPr lang="de-DE" dirty="0"/>
              <a:t>Untergeordnete Themen werden…</a:t>
            </a:r>
          </a:p>
          <a:p>
            <a:pPr lvl="2"/>
            <a:r>
              <a:rPr lang="de-DE" dirty="0"/>
              <a:t>… bis zur dritten Ebene als Aufzählung dargestellt</a:t>
            </a:r>
          </a:p>
        </p:txBody>
      </p:sp>
      <p:cxnSp>
        <p:nvCxnSpPr>
          <p:cNvPr id="9" name="Gerader Verbinder 8"/>
          <p:cNvCxnSpPr/>
          <p:nvPr userDrawn="1"/>
        </p:nvCxnSpPr>
        <p:spPr>
          <a:xfrm flipH="1">
            <a:off x="2" y="1690688"/>
            <a:ext cx="12191998" cy="2"/>
          </a:xfrm>
          <a:prstGeom prst="line">
            <a:avLst/>
          </a:prstGeom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55061"/>
            <a:ext cx="3089223" cy="567702"/>
          </a:xfrm>
          <a:prstGeom prst="rect">
            <a:avLst/>
          </a:prstGeom>
        </p:spPr>
      </p:pic>
      <p:sp>
        <p:nvSpPr>
          <p:cNvPr id="13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226564" y="6311899"/>
            <a:ext cx="1127236" cy="454025"/>
          </a:xfrm>
        </p:spPr>
        <p:txBody>
          <a:bodyPr anchor="ctr"/>
          <a:lstStyle>
            <a:lvl1pPr marL="0" indent="0" algn="r">
              <a:buNone/>
              <a:defRPr sz="1200" b="1">
                <a:solidFill>
                  <a:srgbClr val="00A9A2"/>
                </a:solidFill>
              </a:defRPr>
            </a:lvl1pPr>
          </a:lstStyle>
          <a:p>
            <a:pPr lvl="0"/>
            <a:fld id="{096D991B-A749-498A-BC91-DF10DA6E9110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2547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"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87214" y="1715814"/>
            <a:ext cx="9217573" cy="342637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algn="ctr">
              <a:defRPr sz="6000" b="1" i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Zwischentitel, Bemerkung oder Zitat, welches bis zu vier Zeilen umfassen kann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2819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-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57" r="18499" b="36237"/>
          <a:stretch/>
        </p:blipFill>
        <p:spPr>
          <a:xfrm>
            <a:off x="8732990" y="-1"/>
            <a:ext cx="3459010" cy="1690689"/>
          </a:xfrm>
          <a:prstGeom prst="rect">
            <a:avLst/>
          </a:prstGeom>
        </p:spPr>
      </p:pic>
      <p:sp>
        <p:nvSpPr>
          <p:cNvPr id="7" name="Rechteck 6"/>
          <p:cNvSpPr/>
          <p:nvPr userDrawn="1"/>
        </p:nvSpPr>
        <p:spPr>
          <a:xfrm>
            <a:off x="0" y="1"/>
            <a:ext cx="9112469" cy="1690687"/>
          </a:xfrm>
          <a:prstGeom prst="rect">
            <a:avLst/>
          </a:prstGeom>
          <a:solidFill>
            <a:srgbClr val="00A9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Rechtwinkliges Dreieck 9"/>
          <p:cNvSpPr/>
          <p:nvPr userDrawn="1"/>
        </p:nvSpPr>
        <p:spPr>
          <a:xfrm rot="5400000">
            <a:off x="8824171" y="288295"/>
            <a:ext cx="1690687" cy="1114099"/>
          </a:xfrm>
          <a:prstGeom prst="rtTriangle">
            <a:avLst/>
          </a:prstGeom>
          <a:solidFill>
            <a:srgbClr val="00A9A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274262" cy="1325563"/>
          </a:xfrm>
        </p:spPr>
        <p:txBody>
          <a:bodyPr>
            <a:normAutofit/>
          </a:bodyPr>
          <a:lstStyle>
            <a:lvl1pPr>
              <a:defRPr sz="4000" b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Folientitel durch Klicken einfügen</a:t>
            </a:r>
            <a:endParaRPr lang="de-CH" dirty="0"/>
          </a:p>
        </p:txBody>
      </p:sp>
      <p:cxnSp>
        <p:nvCxnSpPr>
          <p:cNvPr id="9" name="Gerader Verbinder 8"/>
          <p:cNvCxnSpPr/>
          <p:nvPr userDrawn="1"/>
        </p:nvCxnSpPr>
        <p:spPr>
          <a:xfrm flipH="1">
            <a:off x="2" y="1690688"/>
            <a:ext cx="12191998" cy="2"/>
          </a:xfrm>
          <a:prstGeom prst="line">
            <a:avLst/>
          </a:prstGeom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55061"/>
            <a:ext cx="3089223" cy="567702"/>
          </a:xfrm>
          <a:prstGeom prst="rect">
            <a:avLst/>
          </a:prstGeom>
        </p:spPr>
      </p:pic>
      <p:sp>
        <p:nvSpPr>
          <p:cNvPr id="11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160000"/>
            <a:ext cx="10515600" cy="4014000"/>
          </a:xfrm>
        </p:spPr>
        <p:txBody>
          <a:bodyPr>
            <a:noAutofit/>
          </a:bodyPr>
          <a:lstStyle>
            <a:lvl1pPr>
              <a:spcAft>
                <a:spcPts val="1000"/>
              </a:spcAft>
              <a:defRPr baseline="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 baseline="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 baseline="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 baseline="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/>
            </a:lvl5pPr>
          </a:lstStyle>
          <a:p>
            <a:pPr lvl="0"/>
            <a:r>
              <a:rPr lang="de-DE" dirty="0"/>
              <a:t>Erste Aufzählungsebene Schriftgrad 28</a:t>
            </a:r>
          </a:p>
          <a:p>
            <a:pPr lvl="1"/>
            <a:r>
              <a:rPr lang="de-DE" dirty="0"/>
              <a:t>Zweite Aufzählungsebene Schriftgrad 24</a:t>
            </a:r>
          </a:p>
          <a:p>
            <a:pPr lvl="2"/>
            <a:r>
              <a:rPr lang="de-DE" dirty="0"/>
              <a:t>Dritte Aufzählungsebene Schriftgrad 20</a:t>
            </a:r>
          </a:p>
          <a:p>
            <a:pPr lvl="3"/>
            <a:r>
              <a:rPr lang="de-DE" dirty="0"/>
              <a:t>Vierte Aufzählungsebene Schriftgrad 18</a:t>
            </a:r>
          </a:p>
          <a:p>
            <a:pPr lvl="4"/>
            <a:r>
              <a:rPr lang="de-DE" dirty="0"/>
              <a:t>Fünfte Aufzählungsebene Schriftgrad 18</a:t>
            </a:r>
          </a:p>
        </p:txBody>
      </p:sp>
      <p:sp>
        <p:nvSpPr>
          <p:cNvPr id="12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226564" y="6311899"/>
            <a:ext cx="1127236" cy="454025"/>
          </a:xfrm>
        </p:spPr>
        <p:txBody>
          <a:bodyPr anchor="ctr"/>
          <a:lstStyle>
            <a:lvl1pPr marL="0" indent="0" algn="r">
              <a:buNone/>
              <a:defRPr sz="1200" b="1">
                <a:solidFill>
                  <a:srgbClr val="00A9A2"/>
                </a:solidFill>
              </a:defRPr>
            </a:lvl1pPr>
          </a:lstStyle>
          <a:p>
            <a:pPr lvl="0"/>
            <a:fld id="{096D991B-A749-498A-BC91-DF10DA6E9110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18950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- dopp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57" r="18499" b="36237"/>
          <a:stretch/>
        </p:blipFill>
        <p:spPr>
          <a:xfrm>
            <a:off x="8732990" y="-1"/>
            <a:ext cx="3459010" cy="1690689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2160000"/>
            <a:ext cx="5181600" cy="4014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4"/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2159999"/>
            <a:ext cx="5181600" cy="4014000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14" name="Rechteck 13"/>
          <p:cNvSpPr/>
          <p:nvPr userDrawn="1"/>
        </p:nvSpPr>
        <p:spPr>
          <a:xfrm>
            <a:off x="0" y="1"/>
            <a:ext cx="9112469" cy="1690687"/>
          </a:xfrm>
          <a:prstGeom prst="rect">
            <a:avLst/>
          </a:prstGeom>
          <a:solidFill>
            <a:srgbClr val="00A9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Rechtwinkliges Dreieck 15"/>
          <p:cNvSpPr/>
          <p:nvPr userDrawn="1"/>
        </p:nvSpPr>
        <p:spPr>
          <a:xfrm rot="5400000">
            <a:off x="8824171" y="288295"/>
            <a:ext cx="1690687" cy="1114099"/>
          </a:xfrm>
          <a:prstGeom prst="rtTriangle">
            <a:avLst/>
          </a:prstGeom>
          <a:solidFill>
            <a:srgbClr val="00A9A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274262" cy="1325563"/>
          </a:xfrm>
        </p:spPr>
        <p:txBody>
          <a:bodyPr>
            <a:normAutofit/>
          </a:bodyPr>
          <a:lstStyle>
            <a:lvl1pPr>
              <a:defRPr sz="4000" b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Folientitel durch Klicken einfügen</a:t>
            </a:r>
            <a:endParaRPr lang="de-CH" dirty="0"/>
          </a:p>
        </p:txBody>
      </p:sp>
      <p:cxnSp>
        <p:nvCxnSpPr>
          <p:cNvPr id="17" name="Gerader Verbinder 16"/>
          <p:cNvCxnSpPr/>
          <p:nvPr userDrawn="1"/>
        </p:nvCxnSpPr>
        <p:spPr>
          <a:xfrm flipH="1">
            <a:off x="2" y="1690688"/>
            <a:ext cx="12191998" cy="2"/>
          </a:xfrm>
          <a:prstGeom prst="line">
            <a:avLst/>
          </a:prstGeom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55061"/>
            <a:ext cx="3089223" cy="567702"/>
          </a:xfrm>
          <a:prstGeom prst="rect">
            <a:avLst/>
          </a:prstGeom>
        </p:spPr>
      </p:pic>
      <p:sp>
        <p:nvSpPr>
          <p:cNvPr id="19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226564" y="6311899"/>
            <a:ext cx="1127236" cy="454025"/>
          </a:xfrm>
        </p:spPr>
        <p:txBody>
          <a:bodyPr anchor="ctr"/>
          <a:lstStyle>
            <a:lvl1pPr marL="0" indent="0" algn="r">
              <a:buNone/>
              <a:defRPr sz="1200" b="1">
                <a:solidFill>
                  <a:srgbClr val="00A9A2"/>
                </a:solidFill>
              </a:defRPr>
            </a:lvl1pPr>
          </a:lstStyle>
          <a:p>
            <a:pPr lvl="0"/>
            <a:fld id="{DE8F99C5-1BDD-4753-9357-0303081D15C1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4280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078015" y="2441301"/>
            <a:ext cx="6600496" cy="2708767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540000" tIns="72000" rIns="360000" bIns="72000" anchor="ctr">
            <a:normAutofit/>
          </a:bodyPr>
          <a:lstStyle>
            <a:lvl1pPr algn="l">
              <a:defRPr sz="1800" b="0" i="0" baseline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de-CH" dirty="0"/>
              <a:t>Vorname Nachname</a:t>
            </a:r>
            <a:br>
              <a:rPr lang="de-CH" dirty="0"/>
            </a:br>
            <a:r>
              <a:rPr lang="de-CH" dirty="0"/>
              <a:t>Zentral- und Hochschulbibliothek Luzern</a:t>
            </a:r>
            <a:br>
              <a:rPr lang="de-CH" dirty="0"/>
            </a:br>
            <a:r>
              <a:rPr lang="de-CH" dirty="0"/>
              <a:t>Position</a:t>
            </a:r>
            <a:br>
              <a:rPr lang="de-CH" dirty="0"/>
            </a:br>
            <a:r>
              <a:rPr lang="de-CH" dirty="0"/>
              <a:t>vorname.nachname@zhbluzern.ch</a:t>
            </a:r>
            <a:br>
              <a:rPr lang="de-CH" dirty="0"/>
            </a:br>
            <a:r>
              <a:rPr lang="de-CH" dirty="0"/>
              <a:t>Tel: +41 41 349 75 31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503692" y="2441301"/>
            <a:ext cx="2395646" cy="270876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Bild einfügen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1098331" y="1250732"/>
            <a:ext cx="9995338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4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Vielen Dank</a:t>
            </a:r>
            <a:r>
              <a:rPr lang="de-CH" sz="4400" b="1" baseline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für die Aufmerksamkeit</a:t>
            </a:r>
            <a:endParaRPr lang="de-CH" sz="44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40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2160000"/>
            <a:ext cx="10515600" cy="40149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02170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52" r:id="rId5"/>
    <p:sldLayoutId id="214748366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tx1"/>
          </a:solidFill>
          <a:latin typeface="Helvetica" panose="020B0604020202020204" pitchFamily="34" charset="0"/>
          <a:ea typeface="+mj-ea"/>
          <a:cs typeface="Helvetica" panose="020B0604020202020204" pitchFamily="34" charset="0"/>
        </a:defRPr>
      </a:lvl1pPr>
    </p:titleStyle>
    <p:bodyStyle>
      <a:lvl1pPr marL="269875" indent="-269875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rgbClr val="00A9A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541338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3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827088" indent="-2921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rgbClr val="00A9A2"/>
        </a:buClr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1068388" indent="-217488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rgbClr val="00A9A2"/>
        </a:buClr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1343025" indent="-269875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rgbClr val="00A9A2"/>
        </a:buClr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hyperlink" Target="https://sprint.informationswissenschaft.ch/allgemeine-suche/suchstrategie/suchanfrage-formulieren/" TargetMode="External"/><Relationship Id="rId7" Type="http://schemas.openxmlformats.org/officeDocument/2006/relationships/image" Target="../media/image45.png"/><Relationship Id="rId2" Type="http://schemas.openxmlformats.org/officeDocument/2006/relationships/hyperlink" Target="https://libguides.oulu.fi/c.php?g=110917&amp;p=718840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35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5.wdp"/><Relationship Id="rId9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18" Type="http://schemas.openxmlformats.org/officeDocument/2006/relationships/hyperlink" Target="https://sprint.informationswissenschaft.ch/allgemeine-suche/suchstrategie/suchanfrage-formulieren/" TargetMode="External"/><Relationship Id="rId3" Type="http://schemas.openxmlformats.org/officeDocument/2006/relationships/image" Target="../media/image14.png"/><Relationship Id="rId21" Type="http://schemas.openxmlformats.org/officeDocument/2006/relationships/image" Target="../media/image30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3.jpg"/><Relationship Id="rId16" Type="http://schemas.openxmlformats.org/officeDocument/2006/relationships/image" Target="../media/image26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10" Type="http://schemas.openxmlformats.org/officeDocument/2006/relationships/hyperlink" Target="https://bibdesk.sourceforge.io/" TargetMode="External"/><Relationship Id="rId19" Type="http://schemas.openxmlformats.org/officeDocument/2006/relationships/image" Target="../media/image28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Relationship Id="rId14" Type="http://schemas.openxmlformats.org/officeDocument/2006/relationships/image" Target="../media/image2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hyperlink" Target="https://doi.org/10.1002/csr.201" TargetMode="External"/><Relationship Id="rId18" Type="http://schemas.openxmlformats.org/officeDocument/2006/relationships/image" Target="../media/image40.png"/><Relationship Id="rId3" Type="http://schemas.openxmlformats.org/officeDocument/2006/relationships/image" Target="../media/image12.png"/><Relationship Id="rId7" Type="http://schemas.openxmlformats.org/officeDocument/2006/relationships/hyperlink" Target="https://onlinelibrary.wiley.com/journal/15353966?tabActivePane=undefined" TargetMode="External"/><Relationship Id="rId12" Type="http://schemas.openxmlformats.org/officeDocument/2006/relationships/image" Target="../media/image36.jpg"/><Relationship Id="rId17" Type="http://schemas.openxmlformats.org/officeDocument/2006/relationships/hyperlink" Target="https://www.scimagojr.com/journalsearch.php?q=21873&amp;tip=sid&amp;clean=0" TargetMode="External"/><Relationship Id="rId2" Type="http://schemas.openxmlformats.org/officeDocument/2006/relationships/image" Target="../media/image13.jp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5" Type="http://schemas.openxmlformats.org/officeDocument/2006/relationships/image" Target="../media/image38.png"/><Relationship Id="rId10" Type="http://schemas.openxmlformats.org/officeDocument/2006/relationships/image" Target="../media/image34.jpg"/><Relationship Id="rId4" Type="http://schemas.microsoft.com/office/2007/relationships/hdphoto" Target="../media/hdphoto7.wdp"/><Relationship Id="rId9" Type="http://schemas.openxmlformats.org/officeDocument/2006/relationships/hyperlink" Target="https://browzine.com/libraries/1455/journals/12220/issues/current?sort=date" TargetMode="External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sandra.m&#252;ller@zhbluzern.ch" TargetMode="External"/><Relationship Id="rId2" Type="http://schemas.openxmlformats.org/officeDocument/2006/relationships/hyperlink" Target="http://www.zhbluzern.ch/wirtschaft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stefan.eicher@zhbluzern.ch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3C90EA6-78BD-4F02-833B-2FBC4B0CCC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2139616-54D1-4956-8AC5-C42CF3936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85327"/>
            <a:ext cx="12192000" cy="857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30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838200" y="365125"/>
            <a:ext cx="8274262" cy="1325563"/>
          </a:xfrm>
        </p:spPr>
        <p:txBody>
          <a:bodyPr/>
          <a:lstStyle/>
          <a:p>
            <a:r>
              <a:rPr lang="de-CH" dirty="0"/>
              <a:t>Tipp 5: Suchstrategien</a:t>
            </a:r>
            <a:endParaRPr lang="de-CH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BC78628-76F2-4A68-98FA-69489FA0EF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396B92E7-00C3-4EDE-A13F-921B488F11F4}"/>
              </a:ext>
            </a:extLst>
          </p:cNvPr>
          <p:cNvSpPr/>
          <p:nvPr/>
        </p:nvSpPr>
        <p:spPr>
          <a:xfrm>
            <a:off x="712365" y="1860938"/>
            <a:ext cx="97359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dirty="0">
                <a:hlinkClick r:id="rId2"/>
              </a:rPr>
              <a:t>https://libguides.oulu.fi/c.php?g=110917&amp;p=718840</a:t>
            </a:r>
            <a:endParaRPr lang="de-CH" dirty="0"/>
          </a:p>
          <a:p>
            <a:r>
              <a:rPr lang="de-CH" dirty="0">
                <a:hlinkClick r:id="rId3"/>
              </a:rPr>
              <a:t>https://sprint.informationswissenschaft.ch/allgemeine-suche/suchstrategie/suchanfrage-formulieren/</a:t>
            </a:r>
            <a:endParaRPr lang="de-CH" dirty="0"/>
          </a:p>
          <a:p>
            <a:endParaRPr lang="de-CH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CD416C2-A166-4762-A75D-30DCE17F1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651816"/>
            <a:ext cx="8763000" cy="309562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457EB492-89B6-4E80-94F2-838D822D19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473" y="4629484"/>
            <a:ext cx="8134350" cy="714375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282BE1CF-CB49-4B90-BFCD-6C7BE39E21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0032" y="122277"/>
            <a:ext cx="5172377" cy="1742032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3D69D47F-1F62-464E-888D-36AB6F952B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400" y="5404943"/>
            <a:ext cx="8153400" cy="73342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10404E22-822D-48E7-8D1A-2ACA53776B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5331" y="6182329"/>
            <a:ext cx="801052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81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A90E15-C12F-4A53-AF64-CB089519F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870F0CD-82BB-4C49-BB20-BA27BC09F2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4F37407-ABD1-4E68-9F08-E7A2CEEF4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91" y="157643"/>
            <a:ext cx="11669617" cy="615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413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8F9E7F-BA74-4534-935C-42EB31A14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3D019E6-E9C1-4EBE-A882-5C866DA3E2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14BDE7C-475A-43FB-B930-6F4B230BF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829" y="261904"/>
            <a:ext cx="9799914" cy="659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20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B191EC-3203-412B-B4E9-5EFDE1F5E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6C1D44E-E91F-4E7C-A2BA-B7DAC5F18E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DA96C0F-15C7-419C-B1F9-293A0CFE6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11180944" cy="568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460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2BCF8B-9923-400D-8C8D-1DED4FC1B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B22D6D7-0521-4664-A7AC-C2F56DEF33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0FBA5F9-A317-4884-971D-23EF5C9A6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61052"/>
            <a:ext cx="90678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140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CH" dirty="0"/>
              <a:t>20. Oktober 2021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/>
          </p:nvPr>
        </p:nvSpPr>
        <p:spPr>
          <a:xfrm>
            <a:off x="4626709" y="6324897"/>
            <a:ext cx="6913650" cy="366788"/>
          </a:xfrm>
        </p:spPr>
        <p:txBody>
          <a:bodyPr>
            <a:normAutofit fontScale="92500"/>
          </a:bodyPr>
          <a:lstStyle/>
          <a:p>
            <a:r>
              <a:rPr lang="de-CH" dirty="0">
                <a:solidFill>
                  <a:schemeClr val="accent3"/>
                </a:solidFill>
              </a:rPr>
              <a:t>Sandra Müller &amp; Stefan Eicher Engel </a:t>
            </a:r>
            <a:r>
              <a:rPr lang="de-CH" dirty="0"/>
              <a:t>| </a:t>
            </a:r>
            <a:r>
              <a:rPr lang="de-CH" dirty="0">
                <a:solidFill>
                  <a:schemeClr val="accent3"/>
                </a:solidFill>
              </a:rPr>
              <a:t>sandra.mueller@zhbluzern.ch &amp; stefan.eicher@zhbluzern.ch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878A8BB-1AE6-4757-8270-1BB23C87E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927" y="1831737"/>
            <a:ext cx="6991320" cy="353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586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2BA8FE68-88A1-471E-AA4C-6439C0EBEB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" t="8668" r="5182" b="5160"/>
          <a:stretch/>
        </p:blipFill>
        <p:spPr>
          <a:xfrm>
            <a:off x="-340557" y="2051624"/>
            <a:ext cx="12532557" cy="4081463"/>
          </a:xfrm>
          <a:prstGeom prst="rect">
            <a:avLst/>
          </a:prstGeom>
        </p:spPr>
      </p:pic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838200" y="365125"/>
            <a:ext cx="8274262" cy="1325563"/>
          </a:xfrm>
        </p:spPr>
        <p:txBody>
          <a:bodyPr/>
          <a:lstStyle/>
          <a:p>
            <a:r>
              <a:rPr lang="de-CH" dirty="0"/>
              <a:t>Tipp 5: Suchstrategien</a:t>
            </a:r>
            <a:endParaRPr lang="de-CH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226564" y="6311899"/>
            <a:ext cx="1127236" cy="454025"/>
          </a:xfrm>
        </p:spPr>
        <p:txBody>
          <a:bodyPr anchor="ctr"/>
          <a:lstStyle>
            <a:lvl1pPr marL="0" indent="0" algn="r">
              <a:buNone/>
              <a:defRPr sz="1200" b="1">
                <a:solidFill>
                  <a:srgbClr val="00A9A2"/>
                </a:solidFill>
              </a:defRPr>
            </a:lvl1pPr>
          </a:lstStyle>
          <a:p>
            <a:pPr lvl="0"/>
            <a:fld id="{0D6AD3A0-A69D-4714-B5C7-B1DFB6FD2C2D}" type="slidenum">
              <a:rPr lang="de-CH" smtClean="0"/>
              <a:t>3</a:t>
            </a:fld>
            <a:endParaRPr lang="de-CH" dirty="0"/>
          </a:p>
        </p:txBody>
      </p:sp>
      <p:sp>
        <p:nvSpPr>
          <p:cNvPr id="16" name="Textplatzhalter 7">
            <a:extLst>
              <a:ext uri="{FF2B5EF4-FFF2-40B4-BE49-F238E27FC236}">
                <a16:creationId xmlns:a16="http://schemas.microsoft.com/office/drawing/2014/main" id="{1C5B79B1-2DF8-4665-B597-B1C778838143}"/>
              </a:ext>
            </a:extLst>
          </p:cNvPr>
          <p:cNvSpPr txBox="1">
            <a:spLocks/>
          </p:cNvSpPr>
          <p:nvPr/>
        </p:nvSpPr>
        <p:spPr>
          <a:xfrm rot="197735">
            <a:off x="42189" y="2710046"/>
            <a:ext cx="2630373" cy="15434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541338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24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827088" indent="-2921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20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068388" indent="-2174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1343025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CH" b="1" u="sng" dirty="0">
                <a:latin typeface="MV Boli" panose="02000500030200090000" pitchFamily="2" charset="0"/>
                <a:cs typeface="MV Boli" panose="02000500030200090000" pitchFamily="2" charset="0"/>
              </a:rPr>
              <a:t>Perlenzucht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CH" sz="1800" b="1" dirty="0">
                <a:latin typeface="MV Boli" panose="02000500030200090000" pitchFamily="2" charset="0"/>
                <a:cs typeface="MV Boli" panose="02000500030200090000" pitchFamily="2" charset="0"/>
              </a:rPr>
              <a:t> (pearl growing)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CH" b="1" dirty="0">
                <a:latin typeface="MV Boli" panose="02000500030200090000" pitchFamily="2" charset="0"/>
                <a:cs typeface="MV Boli" panose="02000500030200090000" pitchFamily="2" charset="0"/>
              </a:rPr>
              <a:t>    und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CH" b="1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de-CH" b="1" u="sng" dirty="0">
                <a:latin typeface="MV Boli" panose="02000500030200090000" pitchFamily="2" charset="0"/>
                <a:cs typeface="MV Boli" panose="02000500030200090000" pitchFamily="2" charset="0"/>
              </a:rPr>
              <a:t>Schneebälle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CH" b="1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CH" b="1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2679FD27-EC50-4E16-8A01-6938BCC6F46D}"/>
              </a:ext>
            </a:extLst>
          </p:cNvPr>
          <p:cNvSpPr txBox="1">
            <a:spLocks/>
          </p:cNvSpPr>
          <p:nvPr/>
        </p:nvSpPr>
        <p:spPr>
          <a:xfrm rot="1174934">
            <a:off x="9284261" y="3471043"/>
            <a:ext cx="2523162" cy="12547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541338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24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827088" indent="-2921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20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068388" indent="-2174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1343025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dirty="0">
                <a:latin typeface="MV Boli" panose="02000500030200090000" pitchFamily="2" charset="0"/>
                <a:cs typeface="MV Boli" panose="02000500030200090000" pitchFamily="2" charset="0"/>
              </a:rPr>
              <a:t>Kontaktdaten</a:t>
            </a:r>
          </a:p>
          <a:p>
            <a:pPr marL="0" indent="0">
              <a:buNone/>
            </a:pPr>
            <a:r>
              <a:rPr lang="de-CH" sz="2000" dirty="0">
                <a:latin typeface="MV Boli" panose="02000500030200090000" pitchFamily="2" charset="0"/>
                <a:cs typeface="MV Boli" panose="02000500030200090000" pitchFamily="2" charset="0"/>
              </a:rPr>
              <a:t>www.zhbluzern.ch/wirtschaft</a:t>
            </a:r>
          </a:p>
          <a:p>
            <a:pPr marL="0" indent="0">
              <a:buNone/>
            </a:pPr>
            <a:r>
              <a:rPr lang="de-CH" sz="1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sandra</a:t>
            </a:r>
            <a:r>
              <a:rPr lang="de-CH" sz="1400" dirty="0">
                <a:latin typeface="Calibri" panose="020F0502020204030204" pitchFamily="34" charset="0"/>
                <a:cs typeface="Calibri" panose="020F0502020204030204" pitchFamily="34" charset="0"/>
              </a:rPr>
              <a:t>.müller@zhbluzern.ch stefan.eicher@zhbluzern.ch</a:t>
            </a:r>
            <a:endParaRPr lang="de-CH" sz="14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7BFB263B-22ED-4CC3-909A-BFB5D8A7E9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872" y="1738032"/>
            <a:ext cx="2376768" cy="2376768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E40F8EAB-8881-486F-B032-DD5708A984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74796">
            <a:off x="7542286" y="2725752"/>
            <a:ext cx="1600558" cy="149329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64008C86-300B-4061-A291-76494C6373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2" b="99035" l="3620" r="98190">
                        <a14:foregroundMark x1="45475" y1="13183" x2="45475" y2="13183"/>
                        <a14:foregroundMark x1="42081" y1="24116" x2="41629" y2="25723"/>
                        <a14:foregroundMark x1="26471" y1="27331" x2="15837" y2="25402"/>
                        <a14:foregroundMark x1="4299" y1="24759" x2="4072" y2="35691"/>
                        <a14:foregroundMark x1="14253" y1="4823" x2="44570" y2="21865"/>
                        <a14:foregroundMark x1="94118" y1="6109" x2="90271" y2="54341"/>
                        <a14:foregroundMark x1="98416" y1="7717" x2="98190" y2="30547"/>
                        <a14:foregroundMark x1="84836" y1="98524" x2="52489" y2="96785"/>
                        <a14:foregroundMark x1="50905" y1="56592" x2="50905" y2="56592"/>
                        <a14:foregroundMark x1="50905" y1="56592" x2="50905" y2="56592"/>
                        <a14:foregroundMark x1="52036" y1="54984" x2="53620" y2="63344"/>
                        <a14:foregroundMark x1="53620" y1="52090" x2="72172" y2="67203"/>
                        <a14:foregroundMark x1="72172" y1="67203" x2="67195" y2="42122"/>
                        <a14:backgroundMark x1="99095" y1="51768" x2="87295" y2="94121"/>
                        <a14:backgroundMark x1="95475" y1="68810" x2="99774" y2="94855"/>
                        <a14:backgroundMark x1="87783" y1="91318" x2="99548" y2="63666"/>
                        <a14:backgroundMark x1="99548" y1="63666" x2="99321" y2="53376"/>
                        <a14:backgroundMark x1="96154" y1="72669" x2="86878" y2="96463"/>
                        <a14:backgroundMark x1="86878" y1="96463" x2="98869" y2="78457"/>
                        <a14:backgroundMark x1="95701" y1="79100" x2="86878" y2="98071"/>
                        <a14:backgroundMark x1="86425" y1="98071" x2="85747" y2="99357"/>
                        <a14:backgroundMark x1="94570" y1="80707" x2="91403" y2="98714"/>
                        <a14:backgroundMark x1="89367" y1="96785" x2="95928" y2="98392"/>
                        <a14:backgroundMark x1="91176" y1="89389" x2="97738" y2="94212"/>
                        <a14:backgroundMark x1="98643" y1="77814" x2="95928" y2="99678"/>
                        <a14:backgroundMark x1="96606" y1="96141" x2="98416" y2="98071"/>
                        <a14:backgroundMark x1="98869" y1="94212" x2="98190" y2="99357"/>
                        <a14:backgroundMark x1="99095" y1="94855" x2="98190" y2="99357"/>
                        <a14:backgroundMark x1="90271" y1="88424" x2="87557" y2="99678"/>
                        <a14:backgroundMark x1="89593" y1="92283" x2="98416" y2="94534"/>
                        <a14:backgroundMark x1="90498" y1="92605" x2="88009" y2="94212"/>
                        <a14:backgroundMark x1="88688" y1="96785" x2="91403" y2="97749"/>
                        <a14:backgroundMark x1="90271" y1="96785" x2="89819" y2="96785"/>
                        <a14:backgroundMark x1="89819" y1="96785" x2="89819" y2="96785"/>
                        <a14:backgroundMark x1="89593" y1="97749" x2="88235" y2="996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5487">
            <a:off x="2315978" y="2906601"/>
            <a:ext cx="2489007" cy="1751315"/>
          </a:xfrm>
          <a:prstGeom prst="rect">
            <a:avLst/>
          </a:prstGeom>
          <a:ln w="28575">
            <a:noFill/>
          </a:ln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8301E05-72D0-4C52-9255-39BD3530026D}"/>
              </a:ext>
            </a:extLst>
          </p:cNvPr>
          <p:cNvSpPr txBox="1"/>
          <p:nvPr/>
        </p:nvSpPr>
        <p:spPr>
          <a:xfrm rot="259160">
            <a:off x="4924720" y="3209905"/>
            <a:ext cx="2266802" cy="147732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b="1" dirty="0">
                <a:solidFill>
                  <a:schemeClr val="bg1"/>
                </a:solidFill>
              </a:rPr>
              <a:t>PEARLS DON’T LIE</a:t>
            </a:r>
          </a:p>
          <a:p>
            <a:pPr algn="ctr"/>
            <a:r>
              <a:rPr lang="de-CH" b="1" dirty="0">
                <a:solidFill>
                  <a:schemeClr val="bg1"/>
                </a:solidFill>
              </a:rPr>
              <a:t>ON THE SEASHORE.</a:t>
            </a:r>
          </a:p>
          <a:p>
            <a:pPr algn="ctr"/>
            <a:r>
              <a:rPr lang="de-CH" b="1" dirty="0">
                <a:solidFill>
                  <a:schemeClr val="bg1"/>
                </a:solidFill>
              </a:rPr>
              <a:t>IF YOU WANT ONE, YOU MUST DIVE FOR IT.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6D236B05-30AD-4CF7-898E-D48F128AE9C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857" b="72000" l="31828" r="67527">
                        <a14:foregroundMark x1="31828" y1="43429" x2="32903" y2="53143"/>
                        <a14:foregroundMark x1="43656" y1="25429" x2="56559" y2="25429"/>
                        <a14:foregroundMark x1="50538" y1="22857" x2="46022" y2="24571"/>
                        <a14:foregroundMark x1="47097" y1="69429" x2="52688" y2="70571"/>
                        <a14:foregroundMark x1="53548" y1="71429" x2="44946" y2="68286"/>
                        <a14:foregroundMark x1="66667" y1="40286" x2="67527" y2="5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72" t="19105" r="27883" b="21824"/>
          <a:stretch/>
        </p:blipFill>
        <p:spPr>
          <a:xfrm>
            <a:off x="6375882" y="4445712"/>
            <a:ext cx="929874" cy="93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44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838200" y="365125"/>
            <a:ext cx="8274262" cy="1325563"/>
          </a:xfrm>
        </p:spPr>
        <p:txBody>
          <a:bodyPr/>
          <a:lstStyle/>
          <a:p>
            <a:r>
              <a:rPr lang="de-CH" dirty="0"/>
              <a:t>Tipp 5: Suchstrategien</a:t>
            </a:r>
            <a:endParaRPr lang="de-CH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E641B59-E8FD-4BF2-9AD5-40100AEE8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8" y="1794714"/>
            <a:ext cx="4331912" cy="304802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1B518CAA-6D9D-4A82-81F0-F03126FCFEBB}"/>
              </a:ext>
            </a:extLst>
          </p:cNvPr>
          <p:cNvGrpSpPr/>
          <p:nvPr/>
        </p:nvGrpSpPr>
        <p:grpSpPr>
          <a:xfrm>
            <a:off x="11034890" y="1729394"/>
            <a:ext cx="907840" cy="4350713"/>
            <a:chOff x="76028" y="121955"/>
            <a:chExt cx="922414" cy="5277725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F633D8DB-ECAF-4E93-A58C-CB3C53123E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82" b="26431"/>
            <a:stretch/>
          </p:blipFill>
          <p:spPr>
            <a:xfrm>
              <a:off x="149914" y="121955"/>
              <a:ext cx="809693" cy="368300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A2867F87-732D-44B0-9C19-4013EC0FE2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80" r="5646" b="6244"/>
            <a:stretch/>
          </p:blipFill>
          <p:spPr>
            <a:xfrm>
              <a:off x="125333" y="1097253"/>
              <a:ext cx="803221" cy="523875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893C2AFD-14CD-4636-85B9-82AA79BF2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229" y="469644"/>
              <a:ext cx="625096" cy="625096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4A8776D9-619C-471B-B183-B5968EA2E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028" y="1647514"/>
              <a:ext cx="885689" cy="274942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12C19578-6899-4B3A-BCFD-B5DCDBC7E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859" y="1922456"/>
              <a:ext cx="586756" cy="586756"/>
            </a:xfrm>
            <a:prstGeom prst="rect">
              <a:avLst/>
            </a:prstGeom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D19FED33-E155-4B77-B2F4-BEC00A7B31FD}"/>
                </a:ext>
              </a:extLst>
            </p:cNvPr>
            <p:cNvSpPr txBox="1"/>
            <p:nvPr/>
          </p:nvSpPr>
          <p:spPr>
            <a:xfrm>
              <a:off x="313229" y="2400123"/>
              <a:ext cx="6814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100" dirty="0"/>
                <a:t>JabRef</a:t>
              </a:r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A834242D-10F9-4DFF-B59D-053B8E51D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3" y="2730493"/>
              <a:ext cx="901829" cy="207286"/>
            </a:xfrm>
            <a:prstGeom prst="rect">
              <a:avLst/>
            </a:prstGeom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A85490D7-4649-481F-A9C0-AD5FD330E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8" y="2933354"/>
              <a:ext cx="901829" cy="350052"/>
            </a:xfrm>
            <a:prstGeom prst="rect">
              <a:avLst/>
            </a:prstGeom>
          </p:spPr>
        </p:pic>
        <p:pic>
          <p:nvPicPr>
            <p:cNvPr id="19" name="Grafik 18">
              <a:hlinkClick r:id="rId10"/>
              <a:extLst>
                <a:ext uri="{FF2B5EF4-FFF2-40B4-BE49-F238E27FC236}">
                  <a16:creationId xmlns:a16="http://schemas.microsoft.com/office/drawing/2014/main" id="{FDE2FEBC-13D5-4C34-8E4D-EEE29CF7B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302" y="3307300"/>
              <a:ext cx="724305" cy="648560"/>
            </a:xfrm>
            <a:prstGeom prst="rect">
              <a:avLst/>
            </a:prstGeom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4B4CA4F8-BD27-4DA4-9DC1-550DB456E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25333" y="3991604"/>
              <a:ext cx="830026" cy="254285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C3365F12-4609-4919-A3B5-14EFA717E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83545" y="4287882"/>
              <a:ext cx="765525" cy="248796"/>
            </a:xfrm>
            <a:prstGeom prst="rect">
              <a:avLst/>
            </a:prstGeom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26603F12-C7A0-489B-B0F9-DA824C132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439" y="4578671"/>
              <a:ext cx="780054" cy="445745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071E7896-B6FB-42E4-ADCF-892761A47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4748" y="5141818"/>
              <a:ext cx="873109" cy="257862"/>
            </a:xfrm>
            <a:prstGeom prst="rect">
              <a:avLst/>
            </a:prstGeom>
          </p:spPr>
        </p:pic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E72756A2-1444-42B2-BA24-A41B4585D4C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20338" y="3183915"/>
            <a:ext cx="3576814" cy="2670249"/>
          </a:xfrm>
          <a:prstGeom prst="rect">
            <a:avLst/>
          </a:prstGeom>
        </p:spPr>
      </p:pic>
      <p:pic>
        <p:nvPicPr>
          <p:cNvPr id="24" name="Picture 2" descr="Download | Citavi - Literaturverwaltung und Wissensorganisation">
            <a:extLst>
              <a:ext uri="{FF2B5EF4-FFF2-40B4-BE49-F238E27FC236}">
                <a16:creationId xmlns:a16="http://schemas.microsoft.com/office/drawing/2014/main" id="{884E385D-E362-4252-A58C-5C3B7A8C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0708" y="6123561"/>
            <a:ext cx="809709" cy="28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DEB4AC78-EB09-4855-9AC4-84C08D9C3D2A}"/>
              </a:ext>
            </a:extLst>
          </p:cNvPr>
          <p:cNvSpPr/>
          <p:nvPr/>
        </p:nvSpPr>
        <p:spPr>
          <a:xfrm>
            <a:off x="6050627" y="6308209"/>
            <a:ext cx="4875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dirty="0">
                <a:hlinkClick r:id="rId18"/>
              </a:rPr>
              <a:t>Quelle: https://sprint.informationswissenschaft.ch</a:t>
            </a:r>
            <a:endParaRPr lang="de-CH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570BADD-816F-469A-BF57-2FC5B415854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83078" y="1822536"/>
            <a:ext cx="3736599" cy="265772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FF21381-9266-4196-9AB4-D9B77B0B05A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82314" y="3778994"/>
            <a:ext cx="3786481" cy="2538963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72FAC9DE-93C4-434D-888F-1286A74FAB2C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2" t="19105" r="27883" b="21824"/>
          <a:stretch/>
        </p:blipFill>
        <p:spPr>
          <a:xfrm>
            <a:off x="2199173" y="3317222"/>
            <a:ext cx="397172" cy="40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24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0419F482-F3AC-40DC-B3A1-CD728F2A6D4E}"/>
              </a:ext>
            </a:extLst>
          </p:cNvPr>
          <p:cNvSpPr/>
          <p:nvPr/>
        </p:nvSpPr>
        <p:spPr>
          <a:xfrm>
            <a:off x="926846" y="1742246"/>
            <a:ext cx="8424735" cy="1686754"/>
          </a:xfrm>
          <a:prstGeom prst="roundRect">
            <a:avLst>
              <a:gd name="adj" fmla="val 572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838200" y="365125"/>
            <a:ext cx="8274262" cy="1325563"/>
          </a:xfrm>
        </p:spPr>
        <p:txBody>
          <a:bodyPr/>
          <a:lstStyle/>
          <a:p>
            <a:r>
              <a:rPr lang="de-CH" dirty="0"/>
              <a:t>Tipp 5: Suchstrategien</a:t>
            </a:r>
            <a:endParaRPr lang="de-CH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81E2654-6559-4AC2-B4B6-CA753968673F}"/>
              </a:ext>
            </a:extLst>
          </p:cNvPr>
          <p:cNvSpPr txBox="1"/>
          <p:nvPr/>
        </p:nvSpPr>
        <p:spPr>
          <a:xfrm>
            <a:off x="926846" y="1715011"/>
            <a:ext cx="1149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>
                <a:solidFill>
                  <a:schemeClr val="bg1"/>
                </a:solidFill>
              </a:rPr>
              <a:t>Bücher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BF7D771-AF79-46FF-A80E-589D67B59D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" t="13377" r="1743" b="2819"/>
          <a:stretch/>
        </p:blipFill>
        <p:spPr>
          <a:xfrm>
            <a:off x="9351582" y="1752455"/>
            <a:ext cx="2498986" cy="1528213"/>
          </a:xfrm>
          <a:prstGeom prst="rect">
            <a:avLst/>
          </a:prstGeom>
          <a:ln w="28575">
            <a:noFill/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915F990-18AD-46D9-A96E-CB6BA4EFBD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857" b="72000" l="31828" r="67527">
                        <a14:foregroundMark x1="31828" y1="43429" x2="32903" y2="53143"/>
                        <a14:foregroundMark x1="43656" y1="25429" x2="56559" y2="25429"/>
                        <a14:foregroundMark x1="50538" y1="22857" x2="46022" y2="24571"/>
                        <a14:foregroundMark x1="47097" y1="69429" x2="52688" y2="70571"/>
                        <a14:foregroundMark x1="53548" y1="71429" x2="44946" y2="68286"/>
                        <a14:foregroundMark x1="66667" y1="40286" x2="67527" y2="5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72" t="19105" r="27883" b="21824"/>
          <a:stretch/>
        </p:blipFill>
        <p:spPr>
          <a:xfrm>
            <a:off x="10165685" y="2049119"/>
            <a:ext cx="929874" cy="938670"/>
          </a:xfrm>
          <a:prstGeom prst="rect">
            <a:avLst/>
          </a:prstGeom>
        </p:spPr>
      </p:pic>
      <p:sp>
        <p:nvSpPr>
          <p:cNvPr id="23" name="Pfeil: nach unten 22">
            <a:extLst>
              <a:ext uri="{FF2B5EF4-FFF2-40B4-BE49-F238E27FC236}">
                <a16:creationId xmlns:a16="http://schemas.microsoft.com/office/drawing/2014/main" id="{E2004640-38B8-4F81-8B72-BADBE0B82188}"/>
              </a:ext>
            </a:extLst>
          </p:cNvPr>
          <p:cNvSpPr/>
          <p:nvPr/>
        </p:nvSpPr>
        <p:spPr>
          <a:xfrm rot="16200000">
            <a:off x="11316309" y="2192460"/>
            <a:ext cx="206701" cy="648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4" name="Pfeil: nach unten 23">
            <a:extLst>
              <a:ext uri="{FF2B5EF4-FFF2-40B4-BE49-F238E27FC236}">
                <a16:creationId xmlns:a16="http://schemas.microsoft.com/office/drawing/2014/main" id="{272EF1B6-2CA9-4587-A474-FC776A3D37CA}"/>
              </a:ext>
            </a:extLst>
          </p:cNvPr>
          <p:cNvSpPr/>
          <p:nvPr/>
        </p:nvSpPr>
        <p:spPr>
          <a:xfrm rot="5400000">
            <a:off x="9738233" y="2192461"/>
            <a:ext cx="206701" cy="648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5" name="Pfeil: nach unten 24">
            <a:extLst>
              <a:ext uri="{FF2B5EF4-FFF2-40B4-BE49-F238E27FC236}">
                <a16:creationId xmlns:a16="http://schemas.microsoft.com/office/drawing/2014/main" id="{7D6C4D21-C526-48B8-9871-0273784E2B86}"/>
              </a:ext>
            </a:extLst>
          </p:cNvPr>
          <p:cNvSpPr/>
          <p:nvPr/>
        </p:nvSpPr>
        <p:spPr>
          <a:xfrm>
            <a:off x="10526526" y="2957078"/>
            <a:ext cx="206701" cy="2738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6" name="Pfeil: nach unten 25">
            <a:extLst>
              <a:ext uri="{FF2B5EF4-FFF2-40B4-BE49-F238E27FC236}">
                <a16:creationId xmlns:a16="http://schemas.microsoft.com/office/drawing/2014/main" id="{3A2F92ED-8AF2-4471-9CE9-D893675C415B}"/>
              </a:ext>
            </a:extLst>
          </p:cNvPr>
          <p:cNvSpPr/>
          <p:nvPr/>
        </p:nvSpPr>
        <p:spPr>
          <a:xfrm rot="10800000">
            <a:off x="10497724" y="1787037"/>
            <a:ext cx="206701" cy="2685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F43B636-01F4-49A3-B81B-1A9022C70F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113" r="33800"/>
          <a:stretch/>
        </p:blipFill>
        <p:spPr>
          <a:xfrm>
            <a:off x="2144667" y="2257081"/>
            <a:ext cx="4941153" cy="1133996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93FB8111-A5F4-4777-9E6A-EB93A45FF7AE}"/>
              </a:ext>
            </a:extLst>
          </p:cNvPr>
          <p:cNvSpPr txBox="1"/>
          <p:nvPr/>
        </p:nvSpPr>
        <p:spPr>
          <a:xfrm>
            <a:off x="7171779" y="1854156"/>
            <a:ext cx="2125270" cy="147732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b="1" dirty="0">
                <a:solidFill>
                  <a:schemeClr val="bg1"/>
                </a:solidFill>
              </a:rPr>
              <a:t>(Klassifikation)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b="1" dirty="0">
                <a:solidFill>
                  <a:schemeClr val="bg1"/>
                </a:solidFill>
              </a:rPr>
              <a:t>Autor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b="1" dirty="0">
                <a:solidFill>
                  <a:schemeClr val="bg1"/>
                </a:solidFill>
              </a:rPr>
              <a:t>Thema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b="1" dirty="0">
                <a:solidFill>
                  <a:schemeClr val="bg1"/>
                </a:solidFill>
              </a:rPr>
              <a:t>(Schlagworte)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b="1" dirty="0">
                <a:solidFill>
                  <a:schemeClr val="bg1"/>
                </a:solidFill>
              </a:rPr>
              <a:t>(Virtuelles Regal)</a:t>
            </a:r>
          </a:p>
        </p:txBody>
      </p:sp>
      <p:sp>
        <p:nvSpPr>
          <p:cNvPr id="32" name="Rechteck: abgerundete Ecken 31">
            <a:extLst>
              <a:ext uri="{FF2B5EF4-FFF2-40B4-BE49-F238E27FC236}">
                <a16:creationId xmlns:a16="http://schemas.microsoft.com/office/drawing/2014/main" id="{2A6BC72F-3437-4998-9AD7-75CC35A56292}"/>
              </a:ext>
            </a:extLst>
          </p:cNvPr>
          <p:cNvSpPr/>
          <p:nvPr/>
        </p:nvSpPr>
        <p:spPr>
          <a:xfrm>
            <a:off x="1536158" y="3453166"/>
            <a:ext cx="9485494" cy="1380553"/>
          </a:xfrm>
          <a:prstGeom prst="roundRect">
            <a:avLst>
              <a:gd name="adj" fmla="val 5725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899CF9D-213E-460B-AE97-A4BBA67C252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266" r="2984" b="39052"/>
          <a:stretch/>
        </p:blipFill>
        <p:spPr>
          <a:xfrm>
            <a:off x="4966884" y="4219739"/>
            <a:ext cx="3126545" cy="535109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B1A63125-5B8D-4AFB-BB47-E8A9FA54ED62}"/>
              </a:ext>
            </a:extLst>
          </p:cNvPr>
          <p:cNvSpPr txBox="1"/>
          <p:nvPr/>
        </p:nvSpPr>
        <p:spPr>
          <a:xfrm>
            <a:off x="1501841" y="3462653"/>
            <a:ext cx="2200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>
                <a:solidFill>
                  <a:schemeClr val="bg1"/>
                </a:solidFill>
              </a:rPr>
              <a:t>Zeitschriften</a:t>
            </a:r>
          </a:p>
        </p:txBody>
      </p:sp>
      <p:pic>
        <p:nvPicPr>
          <p:cNvPr id="34" name="Grafik 33">
            <a:hlinkClick r:id="rId7"/>
            <a:extLst>
              <a:ext uri="{FF2B5EF4-FFF2-40B4-BE49-F238E27FC236}">
                <a16:creationId xmlns:a16="http://schemas.microsoft.com/office/drawing/2014/main" id="{16C7FFC9-AAC4-4215-A0BC-DFCCD87EC5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480" y="3541466"/>
            <a:ext cx="948594" cy="1233172"/>
          </a:xfrm>
          <a:prstGeom prst="rect">
            <a:avLst/>
          </a:prstGeom>
        </p:spPr>
      </p:pic>
      <p:pic>
        <p:nvPicPr>
          <p:cNvPr id="36" name="Grafik 35">
            <a:hlinkClick r:id="rId9"/>
            <a:extLst>
              <a:ext uri="{FF2B5EF4-FFF2-40B4-BE49-F238E27FC236}">
                <a16:creationId xmlns:a16="http://schemas.microsoft.com/office/drawing/2014/main" id="{4B71AA23-6647-457B-AC13-6F17F8ECBD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584" y="4224917"/>
            <a:ext cx="536035" cy="536035"/>
          </a:xfrm>
          <a:prstGeom prst="rect">
            <a:avLst/>
          </a:prstGeom>
        </p:spPr>
      </p:pic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F3061CD3-6940-4241-9A23-D0B7CE0C3FD3}"/>
              </a:ext>
            </a:extLst>
          </p:cNvPr>
          <p:cNvGrpSpPr/>
          <p:nvPr/>
        </p:nvGrpSpPr>
        <p:grpSpPr>
          <a:xfrm>
            <a:off x="3328853" y="3541466"/>
            <a:ext cx="6237668" cy="577909"/>
            <a:chOff x="3393543" y="3838287"/>
            <a:chExt cx="7597629" cy="648057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9104F2C2-1CAC-46E6-AA8E-4EDE1A000E7E}"/>
                </a:ext>
              </a:extLst>
            </p:cNvPr>
            <p:cNvGrpSpPr/>
            <p:nvPr/>
          </p:nvGrpSpPr>
          <p:grpSpPr>
            <a:xfrm>
              <a:off x="3393543" y="3838287"/>
              <a:ext cx="7597629" cy="648057"/>
              <a:chOff x="3249336" y="3553034"/>
              <a:chExt cx="7597629" cy="648057"/>
            </a:xfrm>
          </p:grpSpPr>
          <p:pic>
            <p:nvPicPr>
              <p:cNvPr id="4" name="Grafik 3">
                <a:extLst>
                  <a:ext uri="{FF2B5EF4-FFF2-40B4-BE49-F238E27FC236}">
                    <a16:creationId xmlns:a16="http://schemas.microsoft.com/office/drawing/2014/main" id="{BEAAB992-3AD6-4533-A737-6D34DCE59C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t="5628" b="-2754"/>
              <a:stretch/>
            </p:blipFill>
            <p:spPr>
              <a:xfrm>
                <a:off x="3249336" y="3553034"/>
                <a:ext cx="7597629" cy="648057"/>
              </a:xfrm>
              <a:prstGeom prst="rect">
                <a:avLst/>
              </a:prstGeom>
            </p:spPr>
          </p:pic>
          <p:cxnSp>
            <p:nvCxnSpPr>
              <p:cNvPr id="9" name="Gerader Verbinder 8">
                <a:extLst>
                  <a:ext uri="{FF2B5EF4-FFF2-40B4-BE49-F238E27FC236}">
                    <a16:creationId xmlns:a16="http://schemas.microsoft.com/office/drawing/2014/main" id="{B3FD661E-33A8-4F8E-B621-B778353A0F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85444" y="3969015"/>
                <a:ext cx="4370664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8C539446-0F9C-46C4-8861-E5E7E5F8DCE9}"/>
                </a:ext>
              </a:extLst>
            </p:cNvPr>
            <p:cNvCxnSpPr>
              <a:cxnSpLocks/>
            </p:cNvCxnSpPr>
            <p:nvPr/>
          </p:nvCxnSpPr>
          <p:spPr>
            <a:xfrm>
              <a:off x="3672179" y="4458935"/>
              <a:ext cx="1041579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Grafik 40">
            <a:extLst>
              <a:ext uri="{FF2B5EF4-FFF2-40B4-BE49-F238E27FC236}">
                <a16:creationId xmlns:a16="http://schemas.microsoft.com/office/drawing/2014/main" id="{21734235-C176-4217-924F-44CD0F8B4B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280" y="1805093"/>
            <a:ext cx="1261075" cy="420358"/>
          </a:xfrm>
          <a:prstGeom prst="rect">
            <a:avLst/>
          </a:prstGeom>
        </p:spPr>
      </p:pic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00682B19-1CBE-4A2F-8595-18E60B27E7C5}"/>
              </a:ext>
            </a:extLst>
          </p:cNvPr>
          <p:cNvGrpSpPr/>
          <p:nvPr/>
        </p:nvGrpSpPr>
        <p:grpSpPr>
          <a:xfrm>
            <a:off x="2244658" y="4856021"/>
            <a:ext cx="9571956" cy="1380553"/>
            <a:chOff x="2244658" y="4856021"/>
            <a:chExt cx="9571956" cy="1380553"/>
          </a:xfrm>
        </p:grpSpPr>
        <p:sp>
          <p:nvSpPr>
            <p:cNvPr id="33" name="Rechteck: abgerundete Ecken 32">
              <a:extLst>
                <a:ext uri="{FF2B5EF4-FFF2-40B4-BE49-F238E27FC236}">
                  <a16:creationId xmlns:a16="http://schemas.microsoft.com/office/drawing/2014/main" id="{6D6E4391-A750-4B4C-AB2C-B873AF7558E4}"/>
                </a:ext>
              </a:extLst>
            </p:cNvPr>
            <p:cNvSpPr/>
            <p:nvPr/>
          </p:nvSpPr>
          <p:spPr>
            <a:xfrm>
              <a:off x="2244658" y="4856021"/>
              <a:ext cx="9571956" cy="1380553"/>
            </a:xfrm>
            <a:prstGeom prst="roundRect">
              <a:avLst>
                <a:gd name="adj" fmla="val 5725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CBA1820D-3EDA-45D8-8E1E-D1F45E4BA20F}"/>
                </a:ext>
              </a:extLst>
            </p:cNvPr>
            <p:cNvSpPr/>
            <p:nvPr/>
          </p:nvSpPr>
          <p:spPr>
            <a:xfrm>
              <a:off x="3590601" y="4974620"/>
              <a:ext cx="31662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CH" dirty="0">
                  <a:solidFill>
                    <a:schemeClr val="bg1"/>
                  </a:solidFill>
                  <a:hlinkClick r:id="rId1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https://doi.org/10.1002/csr.201</a:t>
              </a:r>
              <a:endParaRPr lang="de-CH" dirty="0">
                <a:solidFill>
                  <a:schemeClr val="bg1"/>
                </a:solidFill>
              </a:endParaRP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665408B9-F223-4DD4-B792-0F4EFA3E4061}"/>
                </a:ext>
              </a:extLst>
            </p:cNvPr>
            <p:cNvSpPr txBox="1"/>
            <p:nvPr/>
          </p:nvSpPr>
          <p:spPr>
            <a:xfrm>
              <a:off x="2341916" y="4908382"/>
              <a:ext cx="12190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2400" b="1" dirty="0">
                  <a:solidFill>
                    <a:schemeClr val="bg1"/>
                  </a:solidFill>
                </a:rPr>
                <a:t>Artikel</a:t>
              </a:r>
            </a:p>
          </p:txBody>
        </p:sp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595D17C8-5FD7-4EBB-B4C8-E24B402EE0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t="14280" b="8327"/>
            <a:stretch/>
          </p:blipFill>
          <p:spPr>
            <a:xfrm>
              <a:off x="3686619" y="5489901"/>
              <a:ext cx="1955763" cy="378409"/>
            </a:xfrm>
            <a:prstGeom prst="rect">
              <a:avLst/>
            </a:prstGeom>
          </p:spPr>
        </p:pic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91AA7002-212E-4A4A-BF4F-D1CA94490B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-3823" t="16187" r="3823" b="23095"/>
            <a:stretch/>
          </p:blipFill>
          <p:spPr>
            <a:xfrm>
              <a:off x="5632651" y="5489901"/>
              <a:ext cx="2601236" cy="369457"/>
            </a:xfrm>
            <a:prstGeom prst="rect">
              <a:avLst/>
            </a:prstGeom>
          </p:spPr>
        </p:pic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B542D304-7CFC-484E-A4F7-A020E3E91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346092" y="5487356"/>
              <a:ext cx="1545241" cy="372002"/>
            </a:xfrm>
            <a:prstGeom prst="rect">
              <a:avLst/>
            </a:prstGeom>
          </p:spPr>
        </p:pic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1B90445F-1661-48EB-94D9-D87C3D06BA4F}"/>
                </a:ext>
              </a:extLst>
            </p:cNvPr>
            <p:cNvSpPr txBox="1"/>
            <p:nvPr/>
          </p:nvSpPr>
          <p:spPr>
            <a:xfrm>
              <a:off x="10163318" y="5223131"/>
              <a:ext cx="1266858" cy="646331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CH" b="1" dirty="0">
                  <a:solidFill>
                    <a:schemeClr val="bg1"/>
                  </a:solidFill>
                </a:rPr>
                <a:t>Autor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CH" b="1" dirty="0">
                  <a:solidFill>
                    <a:schemeClr val="bg1"/>
                  </a:solidFill>
                </a:rPr>
                <a:t>Thema</a:t>
              </a:r>
            </a:p>
          </p:txBody>
        </p:sp>
      </p:grpSp>
      <p:pic>
        <p:nvPicPr>
          <p:cNvPr id="46" name="Grafik 45">
            <a:hlinkClick r:id="rId17"/>
            <a:extLst>
              <a:ext uri="{FF2B5EF4-FFF2-40B4-BE49-F238E27FC236}">
                <a16:creationId xmlns:a16="http://schemas.microsoft.com/office/drawing/2014/main" id="{F3CA5474-E949-484E-AC13-B0AB5EACD876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76972"/>
          <a:stretch/>
        </p:blipFill>
        <p:spPr>
          <a:xfrm>
            <a:off x="3917603" y="4219739"/>
            <a:ext cx="990297" cy="53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37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E77113D-D1E2-44EC-92F0-3CBE78B95D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156" y1="19688" x2="40156" y2="19688"/>
                        <a14:foregroundMark x1="40469" y1="21406" x2="38594" y2="28438"/>
                        <a14:foregroundMark x1="37969" y1="34688" x2="38281" y2="34219"/>
                        <a14:foregroundMark x1="72656" y1="29063" x2="69844" y2="35469"/>
                        <a14:foregroundMark x1="70313" y1="42031" x2="70313" y2="42031"/>
                        <a14:foregroundMark x1="70313" y1="42031" x2="70313" y2="42031"/>
                        <a14:foregroundMark x1="30000" y1="46094" x2="28906" y2="50156"/>
                        <a14:foregroundMark x1="29688" y1="55313" x2="28125" y2="56875"/>
                        <a14:foregroundMark x1="58750" y1="56875" x2="54844" y2="62031"/>
                        <a14:foregroundMark x1="54688" y1="67969" x2="54531" y2="68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500" y="-93783"/>
            <a:ext cx="6040254" cy="604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47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845820" y="1715814"/>
            <a:ext cx="10477500" cy="3426373"/>
          </a:xfrm>
        </p:spPr>
        <p:txBody>
          <a:bodyPr>
            <a:normAutofit fontScale="90000"/>
          </a:bodyPr>
          <a:lstStyle/>
          <a:p>
            <a:r>
              <a:rPr lang="de-CH" sz="6600" dirty="0">
                <a:latin typeface="Calibri" panose="020F0502020204030204" pitchFamily="34" charset="0"/>
                <a:cs typeface="Calibri" panose="020F0502020204030204" pitchFamily="34" charset="0"/>
              </a:rPr>
              <a:t>Tipp 6: Journal-Artikel finden</a:t>
            </a:r>
            <a:br>
              <a:rPr lang="de-CH" sz="6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de-CH" sz="6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Mittwoch, 8. März, 12:15 Uhr</a:t>
            </a:r>
            <a:br>
              <a:rPr lang="de-CH" dirty="0"/>
            </a:b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6390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415244" y="2412726"/>
            <a:ext cx="7361511" cy="3073674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CH" sz="2800" b="1" dirty="0">
                <a:solidFill>
                  <a:srgbClr val="00A9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Sandra Müller &amp; Stefan Eicher Engel</a:t>
            </a:r>
            <a:b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Zentral- und Hochschulbibliothek Luzern</a:t>
            </a:r>
            <a:b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Fachreferat Wirtschaft</a:t>
            </a:r>
            <a:b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Tool- &amp; Link-Tipps auf </a:t>
            </a: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www.zhbluzern.ch/wirtschaft</a:t>
            </a:r>
            <a:br>
              <a:rPr lang="de-CH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CH" b="1" dirty="0">
                <a:solidFill>
                  <a:srgbClr val="00A9A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</a:t>
            </a: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  <a:hlinkClick r:id="rId3"/>
              </a:rPr>
              <a:t>sandra</a:t>
            </a: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.müller@zhbluzern.ch</a:t>
            </a: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stefan.eicher@zhbluzern.ch</a:t>
            </a:r>
            <a:b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de-CH" dirty="0"/>
            </a:b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03512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D03BA9D-C858-44D9-ADB3-D2BC2D1F8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553" y="-85975"/>
            <a:ext cx="9954893" cy="702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7590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ZHB Corporate Design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B2A9"/>
      </a:accent1>
      <a:accent2>
        <a:srgbClr val="FF4D56"/>
      </a:accent2>
      <a:accent3>
        <a:srgbClr val="B2B2B2"/>
      </a:accent3>
      <a:accent4>
        <a:srgbClr val="8064A2"/>
      </a:accent4>
      <a:accent5>
        <a:srgbClr val="4BACC6"/>
      </a:accent5>
      <a:accent6>
        <a:srgbClr val="F79646"/>
      </a:accent6>
      <a:hlink>
        <a:srgbClr val="00B2A9"/>
      </a:hlink>
      <a:folHlink>
        <a:srgbClr val="FF4D5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229</Words>
  <Application>Microsoft Office PowerPoint</Application>
  <PresentationFormat>Breitbild</PresentationFormat>
  <Paragraphs>36</Paragraphs>
  <Slides>14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1" baseType="lpstr">
      <vt:lpstr>Arial</vt:lpstr>
      <vt:lpstr>Calibri</vt:lpstr>
      <vt:lpstr>Helvetica</vt:lpstr>
      <vt:lpstr>MV Boli</vt:lpstr>
      <vt:lpstr>Symbol</vt:lpstr>
      <vt:lpstr>Wingdings</vt:lpstr>
      <vt:lpstr>Office</vt:lpstr>
      <vt:lpstr>PowerPoint-Präsentation</vt:lpstr>
      <vt:lpstr>PowerPoint-Präsentation</vt:lpstr>
      <vt:lpstr>Tipp 5: Suchstrategien</vt:lpstr>
      <vt:lpstr>Tipp 5: Suchstrategien</vt:lpstr>
      <vt:lpstr>Tipp 5: Suchstrategien</vt:lpstr>
      <vt:lpstr>PowerPoint-Präsentation</vt:lpstr>
      <vt:lpstr>Tipp 6: Journal-Artikel finden  Mittwoch, 8. März, 12:15 Uhr </vt:lpstr>
      <vt:lpstr>Sandra Müller &amp; Stefan Eicher Engel  Zentral- und Hochschulbibliothek Luzern Fachreferat Wirtschaft  Tool- &amp; Link-Tipps auf www.zhbluzern.ch/wirtschaft   sandra.müller@zhbluzern.ch &amp; stefan.eicher@zhbluzern.ch  </vt:lpstr>
      <vt:lpstr>PowerPoint-Präsentation</vt:lpstr>
      <vt:lpstr>Tipp 5: Suchstrategien</vt:lpstr>
      <vt:lpstr>PowerPoint-Präsentation</vt:lpstr>
      <vt:lpstr>PowerPoint-Präsentation</vt:lpstr>
      <vt:lpstr>PowerPoint-Präsentation</vt:lpstr>
      <vt:lpstr>PowerPoint-Präsentation</vt:lpstr>
    </vt:vector>
  </TitlesOfParts>
  <Company>Universität Luzern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Flämig Benjamin  ZHB Luzern</dc:creator>
  <cp:lastModifiedBy>Eicher Engel Stefan</cp:lastModifiedBy>
  <cp:revision>151</cp:revision>
  <dcterms:created xsi:type="dcterms:W3CDTF">2018-02-08T11:59:11Z</dcterms:created>
  <dcterms:modified xsi:type="dcterms:W3CDTF">2023-03-01T13:52:42Z</dcterms:modified>
</cp:coreProperties>
</file>